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396" r:id="rId2"/>
    <p:sldId id="1397" r:id="rId3"/>
    <p:sldId id="256" r:id="rId4"/>
    <p:sldId id="259" r:id="rId5"/>
    <p:sldId id="1396" r:id="rId6"/>
    <p:sldId id="260" r:id="rId7"/>
    <p:sldId id="1388" r:id="rId8"/>
    <p:sldId id="1394" r:id="rId9"/>
    <p:sldId id="1395" r:id="rId10"/>
    <p:sldId id="263" r:id="rId11"/>
  </p:sldIdLst>
  <p:sldSz cx="10691813" cy="7559675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3" userDrawn="1">
          <p15:clr>
            <a:srgbClr val="A4A3A4"/>
          </p15:clr>
        </p15:guide>
        <p15:guide id="2" pos="533" userDrawn="1">
          <p15:clr>
            <a:srgbClr val="A4A3A4"/>
          </p15:clr>
        </p15:guide>
        <p15:guide id="3" pos="1077" userDrawn="1">
          <p15:clr>
            <a:srgbClr val="A4A3A4"/>
          </p15:clr>
        </p15:guide>
        <p15:guide id="4" orient="horz" pos="90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Горина Екатерина Леонидовна" initials="ГЕЛ" lastIdx="2" clrIdx="0"/>
  <p:cmAuthor id="2" name="extrena" initials="e" lastIdx="7" clrIdx="1"/>
  <p:cmAuthor id="3" name="Дворецкая Наталья Владимировна" initials="ДНВ" lastIdx="1" clrIdx="2">
    <p:extLst>
      <p:ext uri="{19B8F6BF-5375-455C-9EA6-DF929625EA0E}">
        <p15:presenceInfo xmlns:p15="http://schemas.microsoft.com/office/powerpoint/2012/main" userId="S-1-5-21-511926705-3490682154-629023241-113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EDD8C2"/>
    <a:srgbClr val="F4903E"/>
    <a:srgbClr val="E44328"/>
    <a:srgbClr val="F2ECDE"/>
    <a:srgbClr val="F7F2E5"/>
    <a:srgbClr val="CCFFFF"/>
    <a:srgbClr val="ED5338"/>
    <a:srgbClr val="000000"/>
    <a:srgbClr val="C593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01" autoAdjust="0"/>
    <p:restoredTop sz="96374" autoAdjust="0"/>
  </p:normalViewPr>
  <p:slideViewPr>
    <p:cSldViewPr snapToGrid="0">
      <p:cViewPr varScale="1">
        <p:scale>
          <a:sx n="104" d="100"/>
          <a:sy n="104" d="100"/>
        </p:scale>
        <p:origin x="1410" y="72"/>
      </p:cViewPr>
      <p:guideLst>
        <p:guide orient="horz" pos="363"/>
        <p:guide pos="533"/>
        <p:guide pos="1077"/>
        <p:guide orient="horz" pos="90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0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326337-D0CD-48D6-A0E1-AD5861E1B0BF}" type="datetimeFigureOut">
              <a:rPr lang="ru-RU" smtClean="0"/>
              <a:pPr/>
              <a:t>19.01.2026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2FB82C-153F-4E5B-9C4D-5017BDDBB9A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8213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30288" y="1241425"/>
            <a:ext cx="4737100" cy="3349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baseline="0" dirty="0"/>
          </a:p>
        </p:txBody>
      </p:sp>
    </p:spTree>
    <p:extLst>
      <p:ext uri="{BB962C8B-B14F-4D97-AF65-F5344CB8AC3E}">
        <p14:creationId xmlns:p14="http://schemas.microsoft.com/office/powerpoint/2010/main" val="6079332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729D-6DE3-4785-BDC3-95AD7889F248}" type="datetimeFigureOut">
              <a:rPr lang="ru-RU" smtClean="0"/>
              <a:pPr/>
              <a:t>19.01.2026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5059C1AD-E551-4CEB-BCD3-CC54D33833DC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095691" y="349217"/>
            <a:ext cx="1278856" cy="368413"/>
          </a:xfrm>
          <a:prstGeom prst="rect">
            <a:avLst/>
          </a:prstGeom>
        </p:spPr>
      </p:pic>
      <p:sp>
        <p:nvSpPr>
          <p:cNvPr id="11" name="Прямоугольник 10"/>
          <p:cNvSpPr/>
          <p:nvPr userDrawn="1"/>
        </p:nvSpPr>
        <p:spPr>
          <a:xfrm>
            <a:off x="837097" y="358775"/>
            <a:ext cx="553490" cy="118333"/>
          </a:xfrm>
          <a:prstGeom prst="rect">
            <a:avLst/>
          </a:prstGeom>
          <a:solidFill>
            <a:srgbClr val="ED53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579" dirty="0"/>
          </a:p>
        </p:txBody>
      </p:sp>
    </p:spTree>
    <p:extLst>
      <p:ext uri="{BB962C8B-B14F-4D97-AF65-F5344CB8AC3E}">
        <p14:creationId xmlns:p14="http://schemas.microsoft.com/office/powerpoint/2010/main" val="980693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729D-6DE3-4785-BDC3-95AD7889F248}" type="datetimeFigureOut">
              <a:rPr lang="ru-RU" smtClean="0"/>
              <a:pPr/>
              <a:t>19.01.2026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5059C1AD-E551-4CEB-BCD3-CC54D33833D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8121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729D-6DE3-4785-BDC3-95AD7889F248}" type="datetimeFigureOut">
              <a:rPr lang="ru-RU" smtClean="0"/>
              <a:pPr/>
              <a:t>19.01.2026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5059C1AD-E551-4CEB-BCD3-CC54D33833D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05615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Титульный слайд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336371" y="1237326"/>
            <a:ext cx="8018544" cy="2631402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ctr" defTabSz="801929">
              <a:lnSpc>
                <a:spcPct val="90000"/>
              </a:lnSpc>
              <a:buNone/>
              <a:defRPr/>
            </a:lvl1pPr>
          </a:lstStyle>
          <a:p>
            <a:pPr indent="0" algn="ctr" defTabSz="914400">
              <a:lnSpc>
                <a:spcPct val="90000"/>
              </a:lnSpc>
              <a:buNone/>
            </a:pPr>
            <a:r>
              <a:rPr lang="ru-RU" sz="5262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Образец заголовка</a:t>
            </a:r>
            <a:endParaRPr lang="ru-RU" sz="5262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dt" idx="1"/>
          </p:nvPr>
        </p:nvSpPr>
        <p:spPr>
          <a:xfrm>
            <a:off x="734957" y="7006886"/>
            <a:ext cx="2405342" cy="401992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801929">
              <a:lnSpc>
                <a:spcPct val="100000"/>
              </a:lnSpc>
              <a:buNone/>
              <a:defRPr lang="ru-RU" sz="1052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r>
              <a:rPr lang="ru-RU"/>
              <a:t> </a:t>
            </a:r>
            <a:endParaRPr lang="ru-RU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3541558" y="7006886"/>
            <a:ext cx="3608171" cy="401992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ru-RU" sz="1228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r>
              <a:rPr lang="ru-RU"/>
              <a:t> 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7550988" y="7006886"/>
            <a:ext cx="2405342" cy="401992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801929">
              <a:lnSpc>
                <a:spcPct val="100000"/>
              </a:lnSpc>
              <a:buNone/>
              <a:defRPr lang="ru-RU" sz="1052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fld id="{C8E9243F-F09D-4D5C-AEBB-A6B6A25D2D86}" type="slidenum">
              <a:rPr lang="ru-RU" smtClean="0"/>
              <a:pPr/>
              <a:t>‹#›</a:t>
            </a:fld>
            <a:endParaRPr lang="ru-RU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38814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729D-6DE3-4785-BDC3-95AD7889F248}" type="datetimeFigureOut">
              <a:rPr lang="ru-RU" smtClean="0"/>
              <a:pPr/>
              <a:t>19.01.2026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5059C1AD-E551-4CEB-BCD3-CC54D33833DC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095691" y="349217"/>
            <a:ext cx="1278856" cy="368413"/>
          </a:xfrm>
          <a:prstGeom prst="rect">
            <a:avLst/>
          </a:prstGeom>
        </p:spPr>
      </p:pic>
      <p:sp>
        <p:nvSpPr>
          <p:cNvPr id="8" name="Прямоугольник 7"/>
          <p:cNvSpPr/>
          <p:nvPr userDrawn="1"/>
        </p:nvSpPr>
        <p:spPr>
          <a:xfrm>
            <a:off x="837097" y="358775"/>
            <a:ext cx="553490" cy="118333"/>
          </a:xfrm>
          <a:prstGeom prst="rect">
            <a:avLst/>
          </a:prstGeom>
          <a:solidFill>
            <a:srgbClr val="ED53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579" dirty="0"/>
          </a:p>
        </p:txBody>
      </p:sp>
    </p:spTree>
    <p:extLst>
      <p:ext uri="{BB962C8B-B14F-4D97-AF65-F5344CB8AC3E}">
        <p14:creationId xmlns:p14="http://schemas.microsoft.com/office/powerpoint/2010/main" val="3279387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729D-6DE3-4785-BDC3-95AD7889F248}" type="datetimeFigureOut">
              <a:rPr lang="ru-RU" smtClean="0"/>
              <a:pPr/>
              <a:t>19.01.2026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5059C1AD-E551-4CEB-BCD3-CC54D33833D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0453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729D-6DE3-4785-BDC3-95AD7889F248}" type="datetimeFigureOut">
              <a:rPr lang="ru-RU" smtClean="0"/>
              <a:pPr/>
              <a:t>19.01.2026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5059C1AD-E551-4CEB-BCD3-CC54D33833D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5518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729D-6DE3-4785-BDC3-95AD7889F248}" type="datetimeFigureOut">
              <a:rPr lang="ru-RU" smtClean="0"/>
              <a:pPr/>
              <a:t>19.01.2026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5059C1AD-E551-4CEB-BCD3-CC54D33833D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5938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729D-6DE3-4785-BDC3-95AD7889F248}" type="datetimeFigureOut">
              <a:rPr lang="ru-RU" smtClean="0"/>
              <a:pPr/>
              <a:t>19.01.2026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5059C1AD-E551-4CEB-BCD3-CC54D33833D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2159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729D-6DE3-4785-BDC3-95AD7889F248}" type="datetimeFigureOut">
              <a:rPr lang="ru-RU" smtClean="0"/>
              <a:pPr/>
              <a:t>19.01.2026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5059C1AD-E551-4CEB-BCD3-CC54D33833D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8799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729D-6DE3-4785-BDC3-95AD7889F248}" type="datetimeFigureOut">
              <a:rPr lang="ru-RU" smtClean="0"/>
              <a:pPr/>
              <a:t>19.01.2026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5059C1AD-E551-4CEB-BCD3-CC54D33833D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7923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729D-6DE3-4785-BDC3-95AD7889F248}" type="datetimeFigureOut">
              <a:rPr lang="ru-RU" smtClean="0"/>
              <a:pPr/>
              <a:t>19.01.2026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5059C1AD-E551-4CEB-BCD3-CC54D33833D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4629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вал 7"/>
          <p:cNvSpPr/>
          <p:nvPr userDrawn="1"/>
        </p:nvSpPr>
        <p:spPr>
          <a:xfrm>
            <a:off x="10111425" y="7070327"/>
            <a:ext cx="418910" cy="418910"/>
          </a:xfrm>
          <a:prstGeom prst="ellipse">
            <a:avLst/>
          </a:prstGeom>
          <a:solidFill>
            <a:srgbClr val="F7F2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C0729D-6DE3-4785-BDC3-95AD7889F248}" type="datetimeFigureOut">
              <a:rPr lang="ru-RU" smtClean="0"/>
              <a:pPr/>
              <a:t>19.01.2026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0089705" y="7127888"/>
            <a:ext cx="462349" cy="281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B4796126-9FE8-47CA-8F39-CFE5822E4F2F}" type="slidenum">
              <a:rPr lang="ru-RU" sz="1228" smtClean="0">
                <a:solidFill>
                  <a:srgbClr val="562212"/>
                </a:solidFill>
              </a:rPr>
              <a:pPr algn="ctr"/>
              <a:t>‹#›</a:t>
            </a:fld>
            <a:endParaRPr lang="ru-RU" sz="1228" dirty="0">
              <a:solidFill>
                <a:srgbClr val="5622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3423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Рисунок 23"/>
          <p:cNvPicPr>
            <a:picLocks noChangeAspect="1"/>
          </p:cNvPicPr>
          <p:nvPr/>
        </p:nvPicPr>
        <p:blipFill rotWithShape="1">
          <a:blip r:embed="rId3"/>
          <a:srcRect t="29636" r="25088"/>
          <a:stretch/>
        </p:blipFill>
        <p:spPr>
          <a:xfrm>
            <a:off x="5454881" y="0"/>
            <a:ext cx="5220457" cy="4902092"/>
          </a:xfrm>
          <a:prstGeom prst="rect">
            <a:avLst/>
          </a:prstGeom>
        </p:spPr>
      </p:pic>
      <p:sp>
        <p:nvSpPr>
          <p:cNvPr id="23" name="Арка 22"/>
          <p:cNvSpPr/>
          <p:nvPr/>
        </p:nvSpPr>
        <p:spPr>
          <a:xfrm rot="18053235">
            <a:off x="53479" y="4978539"/>
            <a:ext cx="4829763" cy="4829763"/>
          </a:xfrm>
          <a:prstGeom prst="blockArc">
            <a:avLst>
              <a:gd name="adj1" fmla="val 14106148"/>
              <a:gd name="adj2" fmla="val 3789708"/>
              <a:gd name="adj3" fmla="val 15986"/>
            </a:avLst>
          </a:prstGeom>
          <a:solidFill>
            <a:srgbClr val="EDD8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579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Арка 20"/>
          <p:cNvSpPr/>
          <p:nvPr/>
        </p:nvSpPr>
        <p:spPr>
          <a:xfrm rot="11588725">
            <a:off x="8131035" y="6268904"/>
            <a:ext cx="1802423" cy="1762155"/>
          </a:xfrm>
          <a:prstGeom prst="blockArc">
            <a:avLst>
              <a:gd name="adj1" fmla="val 19423086"/>
              <a:gd name="adj2" fmla="val 11079722"/>
              <a:gd name="adj3" fmla="val 15520"/>
            </a:avLst>
          </a:prstGeom>
          <a:solidFill>
            <a:srgbClr val="ED53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579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5" name="Рисунок 24"/>
          <p:cNvPicPr>
            <a:picLocks noChangeAspect="1"/>
          </p:cNvPicPr>
          <p:nvPr/>
        </p:nvPicPr>
        <p:blipFill>
          <a:blip r:embed="rId4">
            <a:lum contrast="-20000"/>
          </a:blip>
          <a:stretch>
            <a:fillRect/>
          </a:stretch>
        </p:blipFill>
        <p:spPr>
          <a:xfrm>
            <a:off x="5959324" y="29613"/>
            <a:ext cx="1854042" cy="1853494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701675" y="314036"/>
            <a:ext cx="813089" cy="2185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1" name="Группа 10"/>
          <p:cNvGrpSpPr/>
          <p:nvPr/>
        </p:nvGrpSpPr>
        <p:grpSpPr>
          <a:xfrm>
            <a:off x="1058725" y="418499"/>
            <a:ext cx="3528209" cy="663571"/>
            <a:chOff x="958645" y="338545"/>
            <a:chExt cx="4988478" cy="938213"/>
          </a:xfrm>
        </p:grpSpPr>
        <p:pic>
          <p:nvPicPr>
            <p:cNvPr id="4" name="Рисунок 3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8645" y="338545"/>
              <a:ext cx="857250" cy="938213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2029171" y="499838"/>
              <a:ext cx="3917952" cy="6799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052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Roboto Medium" panose="02000000000000000000" pitchFamily="2" charset="0"/>
                  <a:cs typeface="Arial" panose="020B0604020202020204" pitchFamily="34" charset="0"/>
                </a:rPr>
                <a:t>МИНИСТЕРСТВО ЭКОНОМИЧЕСКОГО РАЗВИТИЯ РОССИЙСКОЙ ФЕДЕРАЦИИ</a:t>
              </a:r>
            </a:p>
          </p:txBody>
        </p:sp>
      </p:grpSp>
      <p:sp>
        <p:nvSpPr>
          <p:cNvPr id="7" name="Прямоугольник 6"/>
          <p:cNvSpPr/>
          <p:nvPr/>
        </p:nvSpPr>
        <p:spPr>
          <a:xfrm>
            <a:off x="10012101" y="7084291"/>
            <a:ext cx="566252" cy="3797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272145" y="2887839"/>
            <a:ext cx="6280728" cy="1527839"/>
          </a:xfrm>
          <a:prstGeom prst="rect">
            <a:avLst/>
          </a:prstGeom>
          <a:solidFill>
            <a:srgbClr val="ED53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pSp>
        <p:nvGrpSpPr>
          <p:cNvPr id="3" name="Группа 2"/>
          <p:cNvGrpSpPr/>
          <p:nvPr/>
        </p:nvGrpSpPr>
        <p:grpSpPr>
          <a:xfrm>
            <a:off x="800210" y="1069388"/>
            <a:ext cx="9091392" cy="2582371"/>
            <a:chOff x="920709" y="2234968"/>
            <a:chExt cx="8532371" cy="2423584"/>
          </a:xfrm>
        </p:grpSpPr>
        <p:pic>
          <p:nvPicPr>
            <p:cNvPr id="16" name="Рисунок 15"/>
            <p:cNvPicPr>
              <a:picLocks noChangeAspect="1"/>
            </p:cNvPicPr>
            <p:nvPr/>
          </p:nvPicPr>
          <p:blipFill rotWithShape="1">
            <a:blip r:embed="rId6"/>
            <a:srcRect l="82864"/>
            <a:stretch/>
          </p:blipFill>
          <p:spPr>
            <a:xfrm>
              <a:off x="8011434" y="2234968"/>
              <a:ext cx="1441646" cy="2423584"/>
            </a:xfrm>
            <a:prstGeom prst="rect">
              <a:avLst/>
            </a:prstGeom>
          </p:spPr>
        </p:pic>
        <p:pic>
          <p:nvPicPr>
            <p:cNvPr id="8" name="Рисунок 7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20709" y="2629589"/>
              <a:ext cx="6976492" cy="1295192"/>
            </a:xfrm>
            <a:prstGeom prst="rect">
              <a:avLst/>
            </a:prstGeom>
          </p:spPr>
        </p:pic>
      </p:grpSp>
      <p:sp>
        <p:nvSpPr>
          <p:cNvPr id="9" name="Прямоугольник 8"/>
          <p:cNvSpPr/>
          <p:nvPr/>
        </p:nvSpPr>
        <p:spPr>
          <a:xfrm>
            <a:off x="1064675" y="3011360"/>
            <a:ext cx="8264051" cy="1067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defRPr/>
            </a:pPr>
            <a:endParaRPr lang="ru-RU" sz="1600" b="1" dirty="0">
              <a:solidFill>
                <a:schemeClr val="bg1"/>
              </a:solidFill>
              <a:latin typeface="Arial Black" panose="020B0A04020102020204" pitchFamily="34" charset="0"/>
              <a:ea typeface="Arial"/>
              <a:cs typeface="Arial"/>
              <a:sym typeface="Arial"/>
            </a:endParaRPr>
          </a:p>
          <a:p>
            <a:pPr algn="ctr">
              <a:lnSpc>
                <a:spcPct val="107000"/>
              </a:lnSpc>
              <a:defRPr/>
            </a:pPr>
            <a:r>
              <a:rPr lang="ru-RU" sz="1100" b="1" dirty="0">
                <a:solidFill>
                  <a:schemeClr val="bg1"/>
                </a:solidFill>
                <a:latin typeface="Arial Black" panose="020B0A04020102020204" pitchFamily="34" charset="0"/>
                <a:ea typeface="Arial"/>
                <a:cs typeface="Arial"/>
                <a:sym typeface="Arial"/>
              </a:rPr>
              <a:t>Итоги деятельности центра 2025 год</a:t>
            </a:r>
            <a:endParaRPr lang="ru-RU" sz="1100" b="1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ctr">
              <a:lnSpc>
                <a:spcPct val="107000"/>
              </a:lnSpc>
              <a:defRPr/>
            </a:pPr>
            <a:r>
              <a:rPr lang="ru-RU" sz="11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АВТОНОМНАЯ НЕКОММЕРЧЕСКАЯ ОРГАНИЗАЦИЯ </a:t>
            </a:r>
          </a:p>
          <a:p>
            <a:pPr lvl="0" algn="ctr">
              <a:lnSpc>
                <a:spcPct val="107000"/>
              </a:lnSpc>
              <a:defRPr/>
            </a:pPr>
            <a:r>
              <a:rPr lang="ru-RU" sz="11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«ЦЕНТР РАЗВИТИЯ ПРЕДПРИНИМАТЕЛЬСТВА И ПОДДЕРЖКИ ЭКСПОРТА</a:t>
            </a:r>
          </a:p>
          <a:p>
            <a:pPr lvl="0" algn="ctr">
              <a:lnSpc>
                <a:spcPct val="107000"/>
              </a:lnSpc>
              <a:defRPr/>
            </a:pPr>
            <a:r>
              <a:rPr lang="ru-RU" sz="11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ИВАНОВСКОЙ  ОБЛАСТИ»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8932403" y="256939"/>
            <a:ext cx="1534076" cy="5257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34030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/>
          <p:nvPr/>
        </p:nvSpPr>
        <p:spPr>
          <a:xfrm>
            <a:off x="3871276" y="2110913"/>
            <a:ext cx="3328768" cy="349295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ctr"/>
          <a:lstStyle/>
          <a:p>
            <a:pPr marL="0" indent="0" algn="ctr"/>
            <a:endParaRPr sz="752" b="1">
              <a:solidFill>
                <a:schemeClr val="tx1"/>
              </a:solidFill>
              <a:latin typeface="Arial Black"/>
              <a:ea typeface="Arial Black"/>
              <a:cs typeface="Arial Black"/>
            </a:endParaRPr>
          </a:p>
          <a:p>
            <a:pPr marL="0" indent="0" algn="ctr"/>
            <a:endParaRPr sz="752" b="1">
              <a:solidFill>
                <a:schemeClr val="tx1"/>
              </a:solidFill>
              <a:latin typeface="Arial Black"/>
              <a:ea typeface="Arial Black"/>
              <a:cs typeface="Arial Black"/>
            </a:endParaRPr>
          </a:p>
        </p:txBody>
      </p:sp>
      <p:sp>
        <p:nvSpPr>
          <p:cNvPr id="184" name="Shape 184"/>
          <p:cNvSpPr/>
          <p:nvPr/>
        </p:nvSpPr>
        <p:spPr>
          <a:xfrm>
            <a:off x="2647814" y="228177"/>
            <a:ext cx="5775692" cy="775853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ctr"/>
          <a:lstStyle/>
          <a:p>
            <a:pPr marL="0" indent="-791430" algn="ctr">
              <a:spcBef>
                <a:spcPts val="50"/>
              </a:spcBef>
            </a:pPr>
            <a:r>
              <a:rPr sz="1200" b="1" dirty="0">
                <a:solidFill>
                  <a:schemeClr val="tx1"/>
                </a:solidFill>
                <a:latin typeface="Arial Black"/>
                <a:ea typeface="Arial Black"/>
                <a:cs typeface="Arial Black"/>
              </a:rPr>
              <a:t>ЦЕНТР ИННОВАЦИОННОГО РАЗВИТИЯ</a:t>
            </a:r>
            <a:endParaRPr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  <a:p>
            <a:pPr algn="ctr" defTabSz="363755">
              <a:buClr>
                <a:srgbClr val="000000"/>
              </a:buClr>
            </a:pPr>
            <a:r>
              <a:rPr lang="ru-RU" sz="1200" spc="-4" dirty="0">
                <a:solidFill>
                  <a:srgbClr val="000000"/>
                </a:solidFill>
                <a:latin typeface="Arial Black"/>
                <a:sym typeface="Arial"/>
              </a:rPr>
              <a:t>Итоги 2025</a:t>
            </a:r>
            <a:r>
              <a:rPr lang="en-US" sz="1200" spc="-4" dirty="0">
                <a:solidFill>
                  <a:srgbClr val="000000"/>
                </a:solidFill>
                <a:latin typeface="Arial Black"/>
                <a:sym typeface="Arial"/>
              </a:rPr>
              <a:t> </a:t>
            </a:r>
            <a:r>
              <a:rPr lang="ru-RU" sz="1200" spc="-4" dirty="0">
                <a:solidFill>
                  <a:srgbClr val="000000"/>
                </a:solidFill>
                <a:latin typeface="Arial Black"/>
                <a:sym typeface="Arial"/>
              </a:rPr>
              <a:t>года </a:t>
            </a:r>
          </a:p>
          <a:p>
            <a:pPr algn="ctr" defTabSz="363755">
              <a:buClr>
                <a:srgbClr val="000000"/>
              </a:buClr>
            </a:pPr>
            <a:r>
              <a:rPr sz="1200" spc="-4" dirty="0" err="1">
                <a:solidFill>
                  <a:srgbClr val="000000"/>
                </a:solidFill>
                <a:latin typeface="Arial Black"/>
                <a:ea typeface="Arial Black"/>
                <a:cs typeface="Arial Black"/>
              </a:rPr>
              <a:t>Руководитель</a:t>
            </a:r>
            <a:r>
              <a:rPr sz="1200" spc="-4" dirty="0">
                <a:solidFill>
                  <a:srgbClr val="000000"/>
                </a:solidFill>
                <a:latin typeface="Arial Black"/>
                <a:ea typeface="Arial Black"/>
                <a:cs typeface="Arial Black"/>
              </a:rPr>
              <a:t>  Виноградова Любовь Алексеевна</a:t>
            </a:r>
          </a:p>
          <a:p>
            <a:pPr marL="798722" indent="-791430" algn="ctr">
              <a:spcBef>
                <a:spcPts val="50"/>
              </a:spcBef>
            </a:pPr>
            <a:endParaRPr sz="1600" b="1" dirty="0">
              <a:solidFill>
                <a:schemeClr val="tx1"/>
              </a:solidFill>
              <a:latin typeface="Arial Black"/>
              <a:ea typeface="Arial Black"/>
              <a:cs typeface="Arial Black"/>
            </a:endParaRPr>
          </a:p>
          <a:p>
            <a:pPr marL="0" indent="0" algn="ctr"/>
            <a:endParaRPr sz="759" b="1" dirty="0">
              <a:solidFill>
                <a:srgbClr val="E44328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185" name="Shape 185"/>
          <p:cNvSpPr/>
          <p:nvPr/>
        </p:nvSpPr>
        <p:spPr>
          <a:xfrm>
            <a:off x="2872510" y="794327"/>
            <a:ext cx="5653692" cy="0"/>
          </a:xfrm>
          <a:prstGeom prst="line">
            <a:avLst/>
          </a:prstGeom>
          <a:ln w="31750">
            <a:solidFill>
              <a:srgbClr val="E44328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186" name="Shape 186"/>
          <p:cNvSpPr txBox="1"/>
          <p:nvPr/>
        </p:nvSpPr>
        <p:spPr>
          <a:xfrm>
            <a:off x="286327" y="1402672"/>
            <a:ext cx="10233891" cy="934307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>
            <a:defPPr/>
            <a:lvl1pPr marL="0" lvl="0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ru-RU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статус участника проекта "Сколково"- 3 организации </a:t>
            </a:r>
            <a:r>
              <a: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ООО "ПК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Швейснаб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ООО "МТА", ООО "Диджитал-Ай") </a:t>
            </a:r>
          </a:p>
          <a:p>
            <a:pPr marL="285750" indent="-28575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ru-RU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грант от Фонда "Сколково"- 1 организация 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(ООО «</a:t>
            </a: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УМТ</a:t>
            </a: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"- </a:t>
            </a: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9 992 839р. </a:t>
            </a: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ru-RU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грант по программе "Старт-2" от Фонда содействия инновациям 18 млн.- 2 организации  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ООО "Лаборатория РЗА", ООО "ТЕКСЛАБ«) 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грант по программе "Развитие-Пром-2025" от Фонда содействия инновациям 30 млн.- 1 организация 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(ООО «КЗТМ")  </a:t>
            </a:r>
            <a:endParaRPr lang="ru-RU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грант по программе "Студенческий Стартап" от Фонда содействия инновациям 1 млн.- 24 организации</a:t>
            </a: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ООО "БАОБАБ", ООО "БЛЮП", ООО "Б Энд Б Компани", ООО "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Северкат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ООО "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Магнитожидкостные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технологии", ООО "Хэппи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хорс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ООО "НОВАФЛОУ", ООО "Зеленая дорога", ООО "Иваново-Соль", ООО "Модные гладиолусы", ООО "Теплица", ООО "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Лунгукосметикс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ООО "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Биомодифицированное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Комплексное Минеральное Удобрение", ООО "Эффективный микроклимат", ООО "Малый Город- Большое будущее", ООО "Мл-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Ивастия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ООО "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Энго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-Арт", ООО "Ивановский Декор", ООО "Цвет Принт Арт", ООО "Корсика", ООО "Дизайн-Эко", ООО "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Собутки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ООО "Моя земля", ООО "Творческая страница")  </a:t>
            </a:r>
          </a:p>
          <a:p>
            <a:pPr marL="285750" indent="-28575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тестирование на выявление у молодежи в возрасте 14-17 лет предрасположенности к профессиональным навыкам и компетенциям в сфере предпринимательской деятельности- 176 чел.</a:t>
            </a:r>
          </a:p>
          <a:p>
            <a:pPr indent="449580" algn="just">
              <a:lnSpc>
                <a:spcPct val="150000"/>
              </a:lnSpc>
              <a:spcAft>
                <a:spcPts val="1000"/>
              </a:spcAft>
            </a:pP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1000"/>
              </a:spcAft>
            </a:pP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/>
              <a:buChar char="q"/>
            </a:pPr>
            <a:endParaRPr sz="1400" b="1" dirty="0"/>
          </a:p>
          <a:p>
            <a:endParaRPr sz="1600" dirty="0"/>
          </a:p>
          <a:p>
            <a:endParaRPr sz="1600" dirty="0"/>
          </a:p>
          <a:p>
            <a:endParaRPr sz="1600" dirty="0"/>
          </a:p>
          <a:p>
            <a:endParaRPr sz="1600" dirty="0"/>
          </a:p>
          <a:p>
            <a:endParaRPr sz="1400" dirty="0"/>
          </a:p>
          <a:p>
            <a:pPr marL="285750" indent="-285750">
              <a:buChar char="-"/>
            </a:pPr>
            <a:endParaRPr sz="1400" dirty="0">
              <a:solidFill>
                <a:srgbClr val="000000"/>
              </a:solidFill>
            </a:endParaRPr>
          </a:p>
          <a:p>
            <a:br>
              <a:rPr sz="1400" dirty="0">
                <a:solidFill>
                  <a:srgbClr val="000000"/>
                </a:solidFill>
              </a:rPr>
            </a:br>
            <a:endParaRPr sz="1400" dirty="0">
              <a:solidFill>
                <a:srgbClr val="000000"/>
              </a:solidFill>
            </a:endParaRPr>
          </a:p>
          <a:p>
            <a:pPr marL="285750" indent="-285750">
              <a:buFont typeface="Wingdings"/>
              <a:buChar char="q"/>
            </a:pPr>
            <a:endParaRPr b="1" dirty="0">
              <a:solidFill>
                <a:schemeClr val="tx1"/>
              </a:solidFill>
            </a:endParaRPr>
          </a:p>
        </p:txBody>
      </p:sp>
      <p:sp>
        <p:nvSpPr>
          <p:cNvPr id="187" name="Shape 187"/>
          <p:cNvSpPr/>
          <p:nvPr/>
        </p:nvSpPr>
        <p:spPr>
          <a:xfrm>
            <a:off x="849746" y="878237"/>
            <a:ext cx="9461650" cy="461288"/>
          </a:xfrm>
          <a:prstGeom prst="round2DiagRect">
            <a:avLst>
              <a:gd name="adj1" fmla="val 16667"/>
              <a:gd name="adj2" fmla="val 0"/>
            </a:avLst>
          </a:prstGeom>
          <a:solidFill>
            <a:srgbClr val="F4903E"/>
          </a:solidFill>
          <a:ln>
            <a:noFill/>
          </a:ln>
        </p:spPr>
        <p:txBody>
          <a:bodyPr lIns="91440" tIns="45720" rIns="91440" bIns="45720" anchor="ctr"/>
          <a:lstStyle/>
          <a:p>
            <a:pPr marL="0" indent="0" algn="just"/>
            <a:r>
              <a:rPr sz="1700" b="1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Поддержано</a:t>
            </a:r>
            <a:r>
              <a:rPr sz="17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7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31</a:t>
            </a:r>
            <a:r>
              <a:rPr sz="17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sz="1700" b="1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инновационн</a:t>
            </a:r>
            <a:r>
              <a:rPr lang="ru-RU" sz="1700" b="1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ое</a:t>
            </a:r>
            <a:r>
              <a:rPr sz="17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sz="1700" b="1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предприяти</a:t>
            </a:r>
            <a:r>
              <a:rPr lang="ru-RU" sz="17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е</a:t>
            </a:r>
            <a:r>
              <a:rPr sz="17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</a:t>
            </a:r>
            <a:endParaRPr sz="17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eardrop 46">
            <a:extLst>
              <a:ext uri="{FF2B5EF4-FFF2-40B4-BE49-F238E27FC236}">
                <a16:creationId xmlns:a16="http://schemas.microsoft.com/office/drawing/2014/main" id="{CCB04B0B-8172-6629-3696-078E97C33753}"/>
              </a:ext>
            </a:extLst>
          </p:cNvPr>
          <p:cNvSpPr/>
          <p:nvPr/>
        </p:nvSpPr>
        <p:spPr>
          <a:xfrm>
            <a:off x="184695" y="898480"/>
            <a:ext cx="512149" cy="504192"/>
          </a:xfrm>
          <a:prstGeom prst="teardrop">
            <a:avLst/>
          </a:prstGeom>
          <a:solidFill>
            <a:srgbClr val="E4432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1400" b="1" dirty="0">
                <a:solidFill>
                  <a:prstClr val="white"/>
                </a:solidFill>
              </a:rPr>
              <a:t>1</a:t>
            </a:r>
            <a:endParaRPr lang="en-US" sz="1400" b="1" dirty="0">
              <a:solidFill>
                <a:prstClr val="white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147">
          <a:extLst>
            <a:ext uri="{FF2B5EF4-FFF2-40B4-BE49-F238E27FC236}">
              <a16:creationId xmlns:a16="http://schemas.microsoft.com/office/drawing/2014/main" id="{C24DE179-07CE-1785-8492-5C4494AF9F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>
            <a:extLst>
              <a:ext uri="{FF2B5EF4-FFF2-40B4-BE49-F238E27FC236}">
                <a16:creationId xmlns:a16="http://schemas.microsoft.com/office/drawing/2014/main" id="{587BFCC8-9754-BE43-2FED-EA8F2EE6A4B3}"/>
              </a:ext>
            </a:extLst>
          </p:cNvPr>
          <p:cNvSpPr/>
          <p:nvPr/>
        </p:nvSpPr>
        <p:spPr>
          <a:xfrm>
            <a:off x="758880" y="2290680"/>
            <a:ext cx="5343840" cy="328679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/>
          <a:lstStyle/>
          <a:p>
            <a:pPr marL="0" indent="0" algn="l"/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0" name="Shape 150">
            <a:extLst>
              <a:ext uri="{FF2B5EF4-FFF2-40B4-BE49-F238E27FC236}">
                <a16:creationId xmlns:a16="http://schemas.microsoft.com/office/drawing/2014/main" id="{AE75B518-F834-C3A2-3D33-36EA2D568583}"/>
              </a:ext>
            </a:extLst>
          </p:cNvPr>
          <p:cNvSpPr/>
          <p:nvPr/>
        </p:nvSpPr>
        <p:spPr>
          <a:xfrm>
            <a:off x="10089720" y="7128000"/>
            <a:ext cx="460079" cy="27900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/>
          <a:lstStyle/>
          <a:p>
            <a:pPr marL="0" indent="0" algn="l"/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98613175-1B57-041E-C250-A3ECCAA035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0802581"/>
              </p:ext>
            </p:extLst>
          </p:nvPr>
        </p:nvGraphicFramePr>
        <p:xfrm>
          <a:off x="471056" y="175491"/>
          <a:ext cx="9855196" cy="6952507"/>
        </p:xfrm>
        <a:graphic>
          <a:graphicData uri="http://schemas.openxmlformats.org/drawingml/2006/table">
            <a:tbl>
              <a:tblPr/>
              <a:tblGrid>
                <a:gridCol w="1408588">
                  <a:extLst>
                    <a:ext uri="{9D8B030D-6E8A-4147-A177-3AD203B41FA5}">
                      <a16:colId xmlns:a16="http://schemas.microsoft.com/office/drawing/2014/main" val="3115553070"/>
                    </a:ext>
                  </a:extLst>
                </a:gridCol>
                <a:gridCol w="837273">
                  <a:extLst>
                    <a:ext uri="{9D8B030D-6E8A-4147-A177-3AD203B41FA5}">
                      <a16:colId xmlns:a16="http://schemas.microsoft.com/office/drawing/2014/main" val="1281097154"/>
                    </a:ext>
                  </a:extLst>
                </a:gridCol>
                <a:gridCol w="837273">
                  <a:extLst>
                    <a:ext uri="{9D8B030D-6E8A-4147-A177-3AD203B41FA5}">
                      <a16:colId xmlns:a16="http://schemas.microsoft.com/office/drawing/2014/main" val="1557595009"/>
                    </a:ext>
                  </a:extLst>
                </a:gridCol>
                <a:gridCol w="837273">
                  <a:extLst>
                    <a:ext uri="{9D8B030D-6E8A-4147-A177-3AD203B41FA5}">
                      <a16:colId xmlns:a16="http://schemas.microsoft.com/office/drawing/2014/main" val="4241157607"/>
                    </a:ext>
                  </a:extLst>
                </a:gridCol>
                <a:gridCol w="837273">
                  <a:extLst>
                    <a:ext uri="{9D8B030D-6E8A-4147-A177-3AD203B41FA5}">
                      <a16:colId xmlns:a16="http://schemas.microsoft.com/office/drawing/2014/main" val="562200907"/>
                    </a:ext>
                  </a:extLst>
                </a:gridCol>
                <a:gridCol w="837273">
                  <a:extLst>
                    <a:ext uri="{9D8B030D-6E8A-4147-A177-3AD203B41FA5}">
                      <a16:colId xmlns:a16="http://schemas.microsoft.com/office/drawing/2014/main" val="696968938"/>
                    </a:ext>
                  </a:extLst>
                </a:gridCol>
                <a:gridCol w="837273">
                  <a:extLst>
                    <a:ext uri="{9D8B030D-6E8A-4147-A177-3AD203B41FA5}">
                      <a16:colId xmlns:a16="http://schemas.microsoft.com/office/drawing/2014/main" val="1777717084"/>
                    </a:ext>
                  </a:extLst>
                </a:gridCol>
                <a:gridCol w="837273">
                  <a:extLst>
                    <a:ext uri="{9D8B030D-6E8A-4147-A177-3AD203B41FA5}">
                      <a16:colId xmlns:a16="http://schemas.microsoft.com/office/drawing/2014/main" val="2701861101"/>
                    </a:ext>
                  </a:extLst>
                </a:gridCol>
                <a:gridCol w="837273">
                  <a:extLst>
                    <a:ext uri="{9D8B030D-6E8A-4147-A177-3AD203B41FA5}">
                      <a16:colId xmlns:a16="http://schemas.microsoft.com/office/drawing/2014/main" val="725559139"/>
                    </a:ext>
                  </a:extLst>
                </a:gridCol>
                <a:gridCol w="876674">
                  <a:extLst>
                    <a:ext uri="{9D8B030D-6E8A-4147-A177-3AD203B41FA5}">
                      <a16:colId xmlns:a16="http://schemas.microsoft.com/office/drawing/2014/main" val="867209722"/>
                    </a:ext>
                  </a:extLst>
                </a:gridCol>
                <a:gridCol w="871750">
                  <a:extLst>
                    <a:ext uri="{9D8B030D-6E8A-4147-A177-3AD203B41FA5}">
                      <a16:colId xmlns:a16="http://schemas.microsoft.com/office/drawing/2014/main" val="311701504"/>
                    </a:ext>
                  </a:extLst>
                </a:gridCol>
              </a:tblGrid>
              <a:tr h="486871">
                <a:tc gridSpan="11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Статистическая информация о количестве оказанных услуг  субъектам малого и среднего предпринимательства и </a:t>
                      </a:r>
                      <a:r>
                        <a:rPr lang="ru-RU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фл</a:t>
                      </a:r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центром "Мой бизнес"   2025 год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5173149"/>
                  </a:ext>
                </a:extLst>
              </a:tr>
              <a:tr h="352340">
                <a:tc row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27" marR="5827" marT="58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 </a:t>
                      </a: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квартал</a:t>
                      </a:r>
                    </a:p>
                  </a:txBody>
                  <a:tcPr marL="5827" marR="5827" marT="58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II </a:t>
                      </a: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квартал</a:t>
                      </a:r>
                    </a:p>
                  </a:txBody>
                  <a:tcPr marL="5827" marR="5827" marT="58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III </a:t>
                      </a: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квартал</a:t>
                      </a:r>
                    </a:p>
                  </a:txBody>
                  <a:tcPr marL="5827" marR="5827" marT="58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IV </a:t>
                      </a: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квартал</a:t>
                      </a:r>
                    </a:p>
                  </a:txBody>
                  <a:tcPr marL="5827" marR="5827" marT="58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ИТОГО</a:t>
                      </a:r>
                    </a:p>
                  </a:txBody>
                  <a:tcPr marL="5827" marR="5827" marT="58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5877908"/>
                  </a:ext>
                </a:extLst>
              </a:tr>
              <a:tr h="48687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кол-во оказанных услуг*</a:t>
                      </a:r>
                    </a:p>
                  </a:txBody>
                  <a:tcPr marL="5827" marR="5827" marT="58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кол-во уникальных клиентов**</a:t>
                      </a:r>
                    </a:p>
                  </a:txBody>
                  <a:tcPr marL="5827" marR="5827" marT="58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кол-во оказанных услуг*</a:t>
                      </a:r>
                    </a:p>
                  </a:txBody>
                  <a:tcPr marL="5827" marR="5827" marT="58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кол-во уникальных клиентов**</a:t>
                      </a:r>
                    </a:p>
                  </a:txBody>
                  <a:tcPr marL="5827" marR="5827" marT="58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кол-во оказанных услуг*</a:t>
                      </a:r>
                    </a:p>
                  </a:txBody>
                  <a:tcPr marL="5827" marR="5827" marT="58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кол-во уникальных клиентов**</a:t>
                      </a:r>
                    </a:p>
                  </a:txBody>
                  <a:tcPr marL="5827" marR="5827" marT="58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кол-во оказанных услуг*</a:t>
                      </a:r>
                    </a:p>
                  </a:txBody>
                  <a:tcPr marL="5827" marR="5827" marT="58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кол-во уникальных клиентов**</a:t>
                      </a:r>
                    </a:p>
                  </a:txBody>
                  <a:tcPr marL="5827" marR="5827" marT="58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кол-во оказанных услуг*</a:t>
                      </a:r>
                    </a:p>
                  </a:txBody>
                  <a:tcPr marL="5827" marR="5827" marT="58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кол-во уникальных клиентов**</a:t>
                      </a:r>
                    </a:p>
                  </a:txBody>
                  <a:tcPr marL="5827" marR="5827" marT="58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8934035"/>
                  </a:ext>
                </a:extLst>
              </a:tr>
              <a:tr h="45876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Финансовая поддержка</a:t>
                      </a:r>
                      <a:b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327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257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225120"/>
                  </a:ext>
                </a:extLst>
              </a:tr>
              <a:tr h="30797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Сельское хозяйство</a:t>
                      </a:r>
                      <a:b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(СМСП)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247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530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242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7483766"/>
                  </a:ext>
                </a:extLst>
              </a:tr>
              <a:tr h="30797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Сельское хозяйство</a:t>
                      </a:r>
                      <a:b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(ФЛ)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8387685"/>
                  </a:ext>
                </a:extLst>
              </a:tr>
              <a:tr h="30797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Экспорт по Соглашению с ДЭРиТ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251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3201510"/>
                  </a:ext>
                </a:extLst>
              </a:tr>
              <a:tr h="30797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Экспорт по Соглашению с РЭЦ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4531252"/>
                  </a:ext>
                </a:extLst>
              </a:tr>
              <a:tr h="30797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РЦИ </a:t>
                      </a:r>
                      <a:b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268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215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6524135"/>
                  </a:ext>
                </a:extLst>
              </a:tr>
              <a:tr h="30797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ЦПП  </a:t>
                      </a:r>
                      <a:b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(СМСП)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243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261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551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437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391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777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791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1498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1976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3252082"/>
                  </a:ext>
                </a:extLst>
              </a:tr>
              <a:tr h="30797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ЦПП </a:t>
                      </a:r>
                      <a:b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(ФЛ)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192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337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129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264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796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174695"/>
                  </a:ext>
                </a:extLst>
              </a:tr>
              <a:tr h="16656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ЦИР (СМСП)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1521833"/>
                  </a:ext>
                </a:extLst>
              </a:tr>
              <a:tr h="181584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ЦИР (Тестирование на выявление у молодежи в возрасте 14-17 лет предрасположенности к профессиональным навыкам и компетенциям в сфере предпринимательской деятельности)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176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176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9974782"/>
                  </a:ext>
                </a:extLst>
              </a:tr>
              <a:tr h="25624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ИТОГО</a:t>
                      </a:r>
                    </a:p>
                  </a:txBody>
                  <a:tcPr marL="5827" marR="5827" marT="58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334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760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629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1145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965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926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1486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1287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3414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4118</a:t>
                      </a:r>
                    </a:p>
                  </a:txBody>
                  <a:tcPr marL="5827" marR="5827" marT="5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8882793"/>
                  </a:ext>
                </a:extLst>
              </a:tr>
              <a:tr h="307979"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 - количество услуг, оказанных  в 2025 году</a:t>
                      </a:r>
                    </a:p>
                  </a:txBody>
                  <a:tcPr marL="5827" marR="5827" marT="582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27" marR="5827" marT="582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27" marR="5827" marT="582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27" marR="5827" marT="582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27" marR="5827" marT="582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27" marR="5827" marT="582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27" marR="5827" marT="582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27" marR="5827" marT="582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27" marR="5827" marT="582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27" marR="5827" marT="582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1879746"/>
                  </a:ext>
                </a:extLst>
              </a:tr>
              <a:tr h="15719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27" marR="5827" marT="58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27" marR="5827" marT="58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27" marR="5827" marT="58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27" marR="5827" marT="58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27" marR="5827" marT="58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27" marR="5827" marT="58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27" marR="5827" marT="58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27" marR="5827" marT="58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27" marR="5827" marT="58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27" marR="5827" marT="58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27" marR="5827" marT="58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2597041"/>
                  </a:ext>
                </a:extLst>
              </a:tr>
              <a:tr h="307979">
                <a:tc gridSpan="5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 - количество уникальных клиентов в 2025 году нарастающим с начала года(без учета 2024 г.)</a:t>
                      </a:r>
                    </a:p>
                  </a:txBody>
                  <a:tcPr marL="5827" marR="5827" marT="58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27" marR="5827" marT="58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27" marR="5827" marT="58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27" marR="5827" marT="58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27" marR="5827" marT="58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27" marR="5827" marT="58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27" marR="5827" marT="58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33732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7466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111"/>
          <p:cNvSpPr/>
          <p:nvPr/>
        </p:nvSpPr>
        <p:spPr>
          <a:xfrm>
            <a:off x="4603267" y="2939435"/>
            <a:ext cx="1675752" cy="17553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2612" tIns="36306" rIns="72612" bIns="36306" anchor="ctr">
            <a:noAutofit/>
          </a:bodyPr>
          <a:lstStyle/>
          <a:p>
            <a:pPr algn="ctr" defTabSz="801929"/>
            <a:endParaRPr lang="ru-RU" sz="377">
              <a:solidFill>
                <a:srgbClr val="000000"/>
              </a:solidFill>
              <a:latin typeface="Arial"/>
            </a:endParaRPr>
          </a:p>
          <a:p>
            <a:pPr algn="ctr" defTabSz="801929"/>
            <a:endParaRPr lang="ru-RU" sz="377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Shape 112"/>
          <p:cNvSpPr/>
          <p:nvPr/>
        </p:nvSpPr>
        <p:spPr>
          <a:xfrm>
            <a:off x="952852" y="1665889"/>
            <a:ext cx="9558130" cy="656561"/>
          </a:xfrm>
          <a:prstGeom prst="round2DiagRect">
            <a:avLst>
              <a:gd name="adj1" fmla="val 16667"/>
              <a:gd name="adj2" fmla="val 0"/>
            </a:avLst>
          </a:prstGeom>
          <a:solidFill>
            <a:srgbClr val="F4903E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2612" tIns="36306" rIns="72612" bIns="36306" anchor="ctr">
            <a:noAutofit/>
          </a:bodyPr>
          <a:lstStyle/>
          <a:p>
            <a:pPr algn="just" defTabSz="801929"/>
            <a:r>
              <a:rPr lang="ru-RU" sz="1400" dirty="0"/>
              <a:t>Предоставлено 16 поручительств на сумму 96,9 млн. руб., что позволило привлечь СМСП кредиты и банковские гарантии в объеме  225,3  млн. руб.  С начала года объем финансовой поддержки составил 1,61 млрд. руб.</a:t>
            </a:r>
          </a:p>
        </p:txBody>
      </p:sp>
      <p:sp>
        <p:nvSpPr>
          <p:cNvPr id="59" name="Shape 113"/>
          <p:cNvSpPr/>
          <p:nvPr/>
        </p:nvSpPr>
        <p:spPr>
          <a:xfrm>
            <a:off x="1044685" y="3814638"/>
            <a:ext cx="9385585" cy="613411"/>
          </a:xfrm>
          <a:prstGeom prst="round2DiagRect">
            <a:avLst>
              <a:gd name="adj1" fmla="val 16667"/>
              <a:gd name="adj2" fmla="val 0"/>
            </a:avLst>
          </a:prstGeom>
          <a:solidFill>
            <a:srgbClr val="F4903E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2612" tIns="36306" rIns="72612" bIns="36306" anchor="ctr">
            <a:noAutofit/>
          </a:bodyPr>
          <a:lstStyle/>
          <a:p>
            <a:pPr algn="just" defTabSz="801929"/>
            <a:r>
              <a:rPr lang="ru-RU" sz="1400" dirty="0"/>
              <a:t>Предоставлено 54 микрозайма на сумму  116,5 млн. руб.  С начала года  - 275 микрозаймов на 465,9 млн. руб</a:t>
            </a:r>
            <a:r>
              <a:rPr lang="ru-RU" sz="1114" dirty="0">
                <a:solidFill>
                  <a:srgbClr val="000000"/>
                </a:solidFill>
                <a:latin typeface="Calibri"/>
                <a:ea typeface="Calibri"/>
              </a:rPr>
              <a:t>.</a:t>
            </a:r>
            <a:endParaRPr lang="ru-RU" sz="1114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Shape 115"/>
          <p:cNvSpPr/>
          <p:nvPr/>
        </p:nvSpPr>
        <p:spPr>
          <a:xfrm>
            <a:off x="1788618" y="2687498"/>
            <a:ext cx="6890536" cy="427468"/>
          </a:xfrm>
          <a:prstGeom prst="roundRect">
            <a:avLst>
              <a:gd name="adj" fmla="val 16667"/>
            </a:avLst>
          </a:prstGeom>
          <a:solidFill>
            <a:srgbClr val="F4903E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2612" tIns="36306" rIns="72612" bIns="36306" anchor="ctr">
            <a:noAutofit/>
          </a:bodyPr>
          <a:lstStyle/>
          <a:p>
            <a:pPr defTabSz="801929"/>
            <a:r>
              <a:rPr lang="ru-RU" sz="1400" dirty="0"/>
              <a:t>Целевой показатель 2025 года по привлеченной  действующими СМСП финансовой поддержке выполнен </a:t>
            </a:r>
          </a:p>
        </p:txBody>
      </p:sp>
      <p:sp>
        <p:nvSpPr>
          <p:cNvPr id="61" name="Shape 116"/>
          <p:cNvSpPr/>
          <p:nvPr/>
        </p:nvSpPr>
        <p:spPr>
          <a:xfrm>
            <a:off x="1788618" y="4548493"/>
            <a:ext cx="6890536" cy="350746"/>
          </a:xfrm>
          <a:prstGeom prst="roundRect">
            <a:avLst>
              <a:gd name="adj" fmla="val 16667"/>
            </a:avLst>
          </a:prstGeom>
          <a:solidFill>
            <a:srgbClr val="F4903E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2612" tIns="36306" rIns="72612" bIns="36306" anchor="ctr">
            <a:noAutofit/>
          </a:bodyPr>
          <a:lstStyle/>
          <a:p>
            <a:pPr defTabSz="801929"/>
            <a:r>
              <a:rPr lang="ru-RU" sz="1400" dirty="0"/>
              <a:t>Целевой показатель 2025 года  - 325 выполнен  </a:t>
            </a:r>
          </a:p>
        </p:txBody>
      </p:sp>
      <p:sp>
        <p:nvSpPr>
          <p:cNvPr id="62" name="Shape 117"/>
          <p:cNvSpPr/>
          <p:nvPr/>
        </p:nvSpPr>
        <p:spPr>
          <a:xfrm>
            <a:off x="3291772" y="392026"/>
            <a:ext cx="3714563" cy="46913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2612" tIns="36306" rIns="72612" bIns="36306" anchor="ctr">
            <a:noAutofit/>
          </a:bodyPr>
          <a:lstStyle/>
          <a:p>
            <a:pPr algn="ctr" defTabSz="801929"/>
            <a:r>
              <a:rPr lang="ru-RU" sz="1200" spc="-4" dirty="0">
                <a:solidFill>
                  <a:srgbClr val="000000"/>
                </a:solidFill>
                <a:latin typeface="Arial Black"/>
              </a:rPr>
              <a:t>ФИНАНСОВАЯ ПОДДЕРЖКА</a:t>
            </a:r>
          </a:p>
          <a:p>
            <a:pPr algn="ctr" defTabSz="289515"/>
            <a:r>
              <a:rPr lang="ru-RU" sz="1200" spc="-4" dirty="0">
                <a:solidFill>
                  <a:srgbClr val="000000"/>
                </a:solidFill>
                <a:latin typeface="Arial Black"/>
              </a:rPr>
              <a:t>Итоги 2025</a:t>
            </a:r>
            <a:r>
              <a:rPr lang="en-US" sz="1200" spc="-4" dirty="0">
                <a:solidFill>
                  <a:srgbClr val="000000"/>
                </a:solidFill>
                <a:latin typeface="Arial Black"/>
              </a:rPr>
              <a:t> </a:t>
            </a:r>
            <a:r>
              <a:rPr lang="ru-RU" sz="1200" spc="-4" dirty="0">
                <a:solidFill>
                  <a:srgbClr val="000000"/>
                </a:solidFill>
                <a:latin typeface="Arial Black"/>
              </a:rPr>
              <a:t>года </a:t>
            </a:r>
          </a:p>
          <a:p>
            <a:pPr marL="402227" indent="-398439" algn="ctr" defTabSz="801929">
              <a:spcBef>
                <a:spcPts val="25"/>
              </a:spcBef>
              <a:tabLst>
                <a:tab pos="0" algn="l"/>
              </a:tabLst>
            </a:pPr>
            <a:r>
              <a:rPr lang="ru-RU" sz="1200" spc="-4" dirty="0">
                <a:solidFill>
                  <a:srgbClr val="000000"/>
                </a:solidFill>
                <a:latin typeface="Arial Black"/>
              </a:rPr>
              <a:t>Руководитель  Тренина Елена Сергеевна</a:t>
            </a:r>
          </a:p>
          <a:p>
            <a:pPr algn="ctr" defTabSz="801929">
              <a:tabLst>
                <a:tab pos="0" algn="l"/>
              </a:tabLst>
            </a:pPr>
            <a:endParaRPr lang="ru-RU" sz="377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Shape 123"/>
          <p:cNvSpPr/>
          <p:nvPr/>
        </p:nvSpPr>
        <p:spPr>
          <a:xfrm>
            <a:off x="1035092" y="4528240"/>
            <a:ext cx="404100" cy="125334"/>
          </a:xfrm>
          <a:prstGeom prst="actionButtonInformation">
            <a:avLst/>
          </a:prstGeom>
          <a:solidFill>
            <a:srgbClr val="E44328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2612" tIns="36306" rIns="72612" bIns="36306" anchor="ctr">
            <a:noAutofit/>
          </a:bodyPr>
          <a:lstStyle/>
          <a:p>
            <a:pPr algn="ctr" defTabSz="801929"/>
            <a:endParaRPr lang="ru-RU" sz="403">
              <a:solidFill>
                <a:srgbClr val="FFFFFF"/>
              </a:solidFill>
              <a:latin typeface="Calibri"/>
              <a:ea typeface="Calibri"/>
            </a:endParaRPr>
          </a:p>
        </p:txBody>
      </p:sp>
      <p:sp>
        <p:nvSpPr>
          <p:cNvPr id="64" name="Shape 125"/>
          <p:cNvSpPr/>
          <p:nvPr/>
        </p:nvSpPr>
        <p:spPr>
          <a:xfrm>
            <a:off x="1053034" y="2673095"/>
            <a:ext cx="404100" cy="125334"/>
          </a:xfrm>
          <a:prstGeom prst="actionButtonInformation">
            <a:avLst/>
          </a:prstGeom>
          <a:solidFill>
            <a:srgbClr val="E44328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2612" tIns="36306" rIns="72612" bIns="36306" anchor="ctr">
            <a:noAutofit/>
          </a:bodyPr>
          <a:lstStyle/>
          <a:p>
            <a:pPr algn="ctr" defTabSz="801929"/>
            <a:endParaRPr lang="ru-RU" sz="403">
              <a:solidFill>
                <a:srgbClr val="FFFFFF"/>
              </a:solidFill>
              <a:latin typeface="Calibri"/>
              <a:ea typeface="Calibri"/>
            </a:endParaRPr>
          </a:p>
        </p:txBody>
      </p:sp>
      <p:sp>
        <p:nvSpPr>
          <p:cNvPr id="65" name="Shape 126"/>
          <p:cNvSpPr/>
          <p:nvPr/>
        </p:nvSpPr>
        <p:spPr>
          <a:xfrm>
            <a:off x="3291772" y="999596"/>
            <a:ext cx="3597121" cy="14207"/>
          </a:xfrm>
          <a:prstGeom prst="line">
            <a:avLst/>
          </a:prstGeom>
          <a:ln w="31680">
            <a:solidFill>
              <a:srgbClr val="E44328"/>
            </a:solidFill>
            <a:round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minor"/>
        </p:style>
        <p:txBody>
          <a:bodyPr lIns="72612" tIns="6945" rIns="72612" bIns="6945" anchor="t">
            <a:noAutofit/>
          </a:bodyPr>
          <a:lstStyle/>
          <a:p>
            <a:endParaRPr lang="ru-RU" sz="1438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Shape 127"/>
          <p:cNvSpPr/>
          <p:nvPr/>
        </p:nvSpPr>
        <p:spPr>
          <a:xfrm>
            <a:off x="394027" y="1576287"/>
            <a:ext cx="407257" cy="400943"/>
          </a:xfrm>
          <a:prstGeom prst="teardrop">
            <a:avLst>
              <a:gd name="adj" fmla="val 100000"/>
            </a:avLst>
          </a:prstGeom>
          <a:solidFill>
            <a:srgbClr val="E44328"/>
          </a:solidFill>
          <a:ln w="12700">
            <a:solidFill>
              <a:srgbClr val="FFFF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801929"/>
            <a:r>
              <a:rPr lang="ru-RU" sz="1114" b="1">
                <a:solidFill>
                  <a:srgbClr val="FFFFFF"/>
                </a:solidFill>
                <a:latin typeface="Calibri"/>
              </a:rPr>
              <a:t>1</a:t>
            </a:r>
            <a:endParaRPr lang="ru-RU" sz="1114">
              <a:solidFill>
                <a:srgbClr val="FFFFFF"/>
              </a:solidFill>
              <a:latin typeface="Arial"/>
            </a:endParaRPr>
          </a:p>
        </p:txBody>
      </p:sp>
      <p:sp>
        <p:nvSpPr>
          <p:cNvPr id="67" name="Shape 128"/>
          <p:cNvSpPr/>
          <p:nvPr/>
        </p:nvSpPr>
        <p:spPr>
          <a:xfrm>
            <a:off x="282379" y="3814638"/>
            <a:ext cx="407257" cy="400943"/>
          </a:xfrm>
          <a:prstGeom prst="teardrop">
            <a:avLst>
              <a:gd name="adj" fmla="val 100000"/>
            </a:avLst>
          </a:prstGeom>
          <a:solidFill>
            <a:srgbClr val="E44328"/>
          </a:solidFill>
          <a:ln w="12700">
            <a:solidFill>
              <a:srgbClr val="FFFF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801929"/>
            <a:r>
              <a:rPr lang="ru-RU" sz="1114" b="1" dirty="0">
                <a:solidFill>
                  <a:srgbClr val="FFFFFF"/>
                </a:solidFill>
                <a:latin typeface="Calibri"/>
              </a:rPr>
              <a:t>2</a:t>
            </a:r>
            <a:endParaRPr lang="ru-RU" sz="1114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68" name="Shape 129"/>
          <p:cNvSpPr/>
          <p:nvPr/>
        </p:nvSpPr>
        <p:spPr>
          <a:xfrm>
            <a:off x="282379" y="5983388"/>
            <a:ext cx="407257" cy="400943"/>
          </a:xfrm>
          <a:prstGeom prst="teardrop">
            <a:avLst>
              <a:gd name="adj" fmla="val 100000"/>
            </a:avLst>
          </a:prstGeom>
          <a:solidFill>
            <a:srgbClr val="E44328"/>
          </a:solidFill>
          <a:ln w="12700">
            <a:solidFill>
              <a:srgbClr val="FFFF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801929"/>
            <a:r>
              <a:rPr lang="ru-RU" sz="1114" b="1">
                <a:solidFill>
                  <a:srgbClr val="FFFFFF"/>
                </a:solidFill>
                <a:latin typeface="Calibri"/>
              </a:rPr>
              <a:t>3</a:t>
            </a:r>
            <a:endParaRPr lang="ru-RU" sz="1114">
              <a:solidFill>
                <a:srgbClr val="FFFFFF"/>
              </a:solidFill>
              <a:latin typeface="Arial"/>
            </a:endParaRPr>
          </a:p>
        </p:txBody>
      </p:sp>
      <p:sp>
        <p:nvSpPr>
          <p:cNvPr id="69" name="Shape 130"/>
          <p:cNvSpPr/>
          <p:nvPr/>
        </p:nvSpPr>
        <p:spPr>
          <a:xfrm>
            <a:off x="1023849" y="5983388"/>
            <a:ext cx="9385585" cy="670768"/>
          </a:xfrm>
          <a:prstGeom prst="round2DiagRect">
            <a:avLst>
              <a:gd name="adj1" fmla="val 16667"/>
              <a:gd name="adj2" fmla="val 0"/>
            </a:avLst>
          </a:prstGeom>
          <a:solidFill>
            <a:srgbClr val="F4903E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2612" tIns="36306" rIns="72612" bIns="36306" anchor="ctr">
            <a:noAutofit/>
          </a:bodyPr>
          <a:lstStyle/>
          <a:p>
            <a:pPr defTabSz="801929"/>
            <a:r>
              <a:rPr lang="ru-RU" sz="1400" dirty="0"/>
              <a:t>На микрофинансирование направлено 8,5 млн. руб. Источник -  процентные доходы по займам. С начала года – 27 млн. руб.</a:t>
            </a:r>
          </a:p>
        </p:txBody>
      </p:sp>
      <p:sp>
        <p:nvSpPr>
          <p:cNvPr id="70" name="Shape 116"/>
          <p:cNvSpPr/>
          <p:nvPr/>
        </p:nvSpPr>
        <p:spPr>
          <a:xfrm>
            <a:off x="1788618" y="5203768"/>
            <a:ext cx="6890536" cy="350746"/>
          </a:xfrm>
          <a:prstGeom prst="roundRect">
            <a:avLst>
              <a:gd name="adj" fmla="val 16667"/>
            </a:avLst>
          </a:prstGeom>
          <a:solidFill>
            <a:srgbClr val="F4903E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2612" tIns="36306" rIns="72612" bIns="36306" anchor="ctr">
            <a:noAutofit/>
          </a:bodyPr>
          <a:lstStyle/>
          <a:p>
            <a:pPr defTabSz="801929"/>
            <a:r>
              <a:rPr lang="ru-RU" sz="1400" dirty="0"/>
              <a:t>Проведена реструктуризация 7 договоров займа</a:t>
            </a:r>
          </a:p>
        </p:txBody>
      </p:sp>
      <p:sp>
        <p:nvSpPr>
          <p:cNvPr id="71" name="Shape 123"/>
          <p:cNvSpPr/>
          <p:nvPr/>
        </p:nvSpPr>
        <p:spPr>
          <a:xfrm>
            <a:off x="1044685" y="5223831"/>
            <a:ext cx="404100" cy="125334"/>
          </a:xfrm>
          <a:prstGeom prst="actionButtonInformation">
            <a:avLst/>
          </a:prstGeom>
          <a:solidFill>
            <a:srgbClr val="E44328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2612" tIns="36306" rIns="72612" bIns="36306" anchor="ctr">
            <a:noAutofit/>
          </a:bodyPr>
          <a:lstStyle/>
          <a:p>
            <a:pPr algn="ctr" defTabSz="801929"/>
            <a:endParaRPr lang="ru-RU" sz="403">
              <a:solidFill>
                <a:srgbClr val="FFFFFF"/>
              </a:solidFill>
              <a:latin typeface="Calibri"/>
              <a:ea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/>
          <p:nvPr/>
        </p:nvSpPr>
        <p:spPr>
          <a:xfrm>
            <a:off x="294331" y="1125525"/>
            <a:ext cx="512148" cy="504192"/>
          </a:xfrm>
          <a:prstGeom prst="teardrop">
            <a:avLst/>
          </a:prstGeom>
          <a:solidFill>
            <a:srgbClr val="E44328"/>
          </a:solidFill>
          <a:ln w="12700">
            <a:solidFill>
              <a:schemeClr val="bg1"/>
            </a:solidFill>
            <a:prstDash val="solid"/>
          </a:ln>
        </p:spPr>
        <p:txBody>
          <a:bodyPr vert="horz" wrap="square" lIns="0" tIns="0" rIns="0" bIns="0" anchor="ctr">
            <a:noAutofit/>
          </a:bodyPr>
          <a:lstStyle/>
          <a:p>
            <a:pPr marL="0" indent="0" algn="ctr"/>
            <a:r>
              <a:rPr sz="1239" b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1</a:t>
            </a:r>
            <a:endParaRPr sz="355" b="1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38" name="Shape 138"/>
          <p:cNvSpPr/>
          <p:nvPr/>
        </p:nvSpPr>
        <p:spPr>
          <a:xfrm>
            <a:off x="1064986" y="1303927"/>
            <a:ext cx="9258447" cy="991112"/>
          </a:xfrm>
          <a:prstGeom prst="round2DiagRect">
            <a:avLst/>
          </a:prstGeom>
          <a:solidFill>
            <a:srgbClr val="F4903E"/>
          </a:solidFill>
          <a:ln>
            <a:noFill/>
          </a:ln>
        </p:spPr>
        <p:txBody>
          <a:bodyPr lIns="91440" tIns="45720" rIns="91440" bIns="45720" anchor="ctr"/>
          <a:lstStyle/>
          <a:p>
            <a:pPr algn="just"/>
            <a:r>
              <a:rPr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202</a:t>
            </a:r>
            <a:r>
              <a:rPr lang="ru-RU"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</a:t>
            </a:r>
            <a:r>
              <a:rPr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sz="1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году</a:t>
            </a:r>
            <a:r>
              <a:rPr sz="14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4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32</a:t>
            </a:r>
            <a:r>
              <a:rPr sz="14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СМСП </a:t>
            </a:r>
            <a:r>
              <a:rPr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(из </a:t>
            </a:r>
            <a:r>
              <a:rPr sz="1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них</a:t>
            </a:r>
            <a:r>
              <a:rPr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4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28</a:t>
            </a:r>
            <a:r>
              <a:rPr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sz="1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учтенных</a:t>
            </a:r>
            <a:r>
              <a:rPr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в 202</a:t>
            </a:r>
            <a:r>
              <a:rPr lang="ru-RU"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</a:t>
            </a:r>
            <a:r>
              <a:rPr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sz="1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году</a:t>
            </a:r>
            <a:r>
              <a:rPr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</a:t>
            </a:r>
            <a:r>
              <a:rPr sz="1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предоставили</a:t>
            </a:r>
            <a:r>
              <a:rPr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sz="1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благодарственны</a:t>
            </a:r>
            <a:r>
              <a:rPr lang="ru-RU"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е</a:t>
            </a:r>
            <a:r>
              <a:rPr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sz="1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пис</a:t>
            </a:r>
            <a:r>
              <a:rPr lang="ru-RU" sz="1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ьма</a:t>
            </a:r>
            <a:r>
              <a:rPr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о </a:t>
            </a:r>
            <a:r>
              <a:rPr sz="1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заключении</a:t>
            </a:r>
            <a:r>
              <a:rPr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sz="1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экспортных</a:t>
            </a:r>
            <a:r>
              <a:rPr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sz="1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контрактов</a:t>
            </a:r>
            <a:r>
              <a:rPr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и </a:t>
            </a:r>
            <a:r>
              <a:rPr sz="1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отгрузках</a:t>
            </a:r>
            <a:r>
              <a:rPr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на </a:t>
            </a:r>
            <a:r>
              <a:rPr sz="1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сумму</a:t>
            </a:r>
            <a:r>
              <a:rPr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4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6</a:t>
            </a:r>
            <a:r>
              <a:rPr sz="14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</a:t>
            </a:r>
            <a:r>
              <a:rPr lang="ru-RU" sz="14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19701223</a:t>
            </a:r>
            <a:r>
              <a:rPr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sz="1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млн</a:t>
            </a:r>
            <a:r>
              <a:rPr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долларов США в </a:t>
            </a:r>
            <a:r>
              <a:rPr lang="ru-RU"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16</a:t>
            </a:r>
            <a:r>
              <a:rPr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sz="1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стран</a:t>
            </a:r>
            <a:r>
              <a:rPr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</a:t>
            </a:r>
            <a:r>
              <a:rPr sz="1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Австрия</a:t>
            </a:r>
            <a:r>
              <a:rPr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sz="1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Азербайджан</a:t>
            </a:r>
            <a:r>
              <a:rPr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sz="1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Армения</a:t>
            </a:r>
            <a:r>
              <a:rPr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sz="1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Беларусь</a:t>
            </a:r>
            <a:r>
              <a:rPr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ru-RU"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Вьетнам, </a:t>
            </a:r>
            <a:r>
              <a:rPr sz="1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Германия</a:t>
            </a:r>
            <a:r>
              <a:rPr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</a:t>
            </a:r>
            <a:r>
              <a:rPr lang="ru-RU"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Грузия, </a:t>
            </a:r>
            <a:r>
              <a:rPr sz="1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Казахстан</a:t>
            </a:r>
            <a:r>
              <a:rPr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sz="1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Киргизия</a:t>
            </a:r>
            <a:r>
              <a:rPr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</a:t>
            </a:r>
            <a:r>
              <a:rPr lang="ru-RU"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США,</a:t>
            </a:r>
            <a:r>
              <a:rPr lang="ru-RU" sz="1400" dirty="0"/>
              <a:t> Таджикистан, Тунис, Турция</a:t>
            </a:r>
            <a:r>
              <a:rPr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sz="1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Узбекистан</a:t>
            </a:r>
            <a:r>
              <a:rPr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sz="1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Финляндия</a:t>
            </a:r>
            <a:r>
              <a:rPr lang="ru-RU"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Южная Осетия</a:t>
            </a:r>
            <a:r>
              <a:rPr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</a:t>
            </a:r>
            <a:r>
              <a:rPr lang="ru-RU"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письма загружены в 1С АО РЭЦ на утверждение.</a:t>
            </a:r>
            <a:endParaRPr sz="14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0" name="Shape 140"/>
          <p:cNvSpPr/>
          <p:nvPr/>
        </p:nvSpPr>
        <p:spPr>
          <a:xfrm>
            <a:off x="3149231" y="206898"/>
            <a:ext cx="4772854" cy="991115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ctr"/>
          <a:lstStyle/>
          <a:p>
            <a:pPr marL="0" indent="0" algn="ctr"/>
            <a:r>
              <a:rPr sz="1200" b="1" dirty="0">
                <a:solidFill>
                  <a:schemeClr val="tx1"/>
                </a:solidFill>
                <a:latin typeface="Arial Black"/>
                <a:ea typeface="Arial Black"/>
                <a:cs typeface="Arial Black"/>
              </a:rPr>
              <a:t>ЦЕНТР ПОДДЕРЖКИ ЭКСПОРТА</a:t>
            </a:r>
            <a:endParaRPr sz="1200" b="1" spc="-1" dirty="0">
              <a:solidFill>
                <a:schemeClr val="tx1"/>
              </a:solidFill>
              <a:latin typeface="Arial Black"/>
              <a:ea typeface="Arial Black"/>
              <a:cs typeface="Arial Black"/>
            </a:endParaRPr>
          </a:p>
          <a:p>
            <a:pPr algn="ctr" defTabSz="363755">
              <a:buClr>
                <a:srgbClr val="000000"/>
              </a:buClr>
            </a:pPr>
            <a:r>
              <a:rPr lang="ru-RU" sz="1200" spc="-4" dirty="0">
                <a:solidFill>
                  <a:srgbClr val="000000"/>
                </a:solidFill>
                <a:latin typeface="Arial Black"/>
                <a:sym typeface="Arial"/>
              </a:rPr>
              <a:t>Итоги 2025</a:t>
            </a:r>
            <a:r>
              <a:rPr lang="en-US" sz="1200" spc="-4" dirty="0">
                <a:solidFill>
                  <a:srgbClr val="000000"/>
                </a:solidFill>
                <a:latin typeface="Arial Black"/>
                <a:sym typeface="Arial"/>
              </a:rPr>
              <a:t> </a:t>
            </a:r>
            <a:r>
              <a:rPr lang="ru-RU" sz="1200" spc="-4" dirty="0">
                <a:solidFill>
                  <a:srgbClr val="000000"/>
                </a:solidFill>
                <a:latin typeface="Arial Black"/>
                <a:sym typeface="Arial"/>
              </a:rPr>
              <a:t>года</a:t>
            </a:r>
          </a:p>
          <a:p>
            <a:pPr marL="798722" indent="-791430" algn="ctr">
              <a:spcBef>
                <a:spcPts val="50"/>
              </a:spcBef>
            </a:pPr>
            <a:r>
              <a:rPr sz="1200" spc="-4" dirty="0" err="1">
                <a:solidFill>
                  <a:srgbClr val="000000"/>
                </a:solidFill>
                <a:latin typeface="Arial Black"/>
                <a:ea typeface="Arial Black"/>
                <a:cs typeface="Arial Black"/>
              </a:rPr>
              <a:t>Руководитель</a:t>
            </a:r>
            <a:r>
              <a:rPr sz="1200" spc="-4" dirty="0">
                <a:solidFill>
                  <a:srgbClr val="000000"/>
                </a:solidFill>
                <a:latin typeface="Arial Black"/>
                <a:ea typeface="Arial Black"/>
                <a:cs typeface="Arial Black"/>
              </a:rPr>
              <a:t> Болотова Екатерина Николаевна</a:t>
            </a:r>
            <a:endParaRPr sz="1200" b="1" dirty="0">
              <a:solidFill>
                <a:srgbClr val="E44328"/>
              </a:solidFill>
              <a:latin typeface="Arial Black"/>
              <a:ea typeface="Arial Black"/>
              <a:cs typeface="Arial Black"/>
            </a:endParaRPr>
          </a:p>
          <a:p>
            <a:pPr marL="0" indent="0" algn="ctr"/>
            <a:endParaRPr sz="759" b="1" dirty="0">
              <a:solidFill>
                <a:srgbClr val="E44328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141" name="Shape 141"/>
          <p:cNvSpPr/>
          <p:nvPr/>
        </p:nvSpPr>
        <p:spPr>
          <a:xfrm>
            <a:off x="3377709" y="1003527"/>
            <a:ext cx="4315897" cy="0"/>
          </a:xfrm>
          <a:prstGeom prst="line">
            <a:avLst/>
          </a:prstGeom>
          <a:ln w="31750">
            <a:solidFill>
              <a:srgbClr val="E44328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142" name="Shape 142"/>
          <p:cNvSpPr/>
          <p:nvPr/>
        </p:nvSpPr>
        <p:spPr>
          <a:xfrm>
            <a:off x="1052204" y="2496872"/>
            <a:ext cx="508498" cy="158019"/>
          </a:xfrm>
          <a:prstGeom prst="actionButtonInformation">
            <a:avLst/>
          </a:prstGeom>
          <a:solidFill>
            <a:srgbClr val="E44328"/>
          </a:solidFill>
          <a:ln>
            <a:noFill/>
          </a:ln>
        </p:spPr>
        <p:txBody>
          <a:bodyPr lIns="91440" tIns="45720" rIns="91440" bIns="45720" anchor="ctr"/>
          <a:lstStyle/>
          <a:p>
            <a:pPr marL="0" indent="0" algn="ctr"/>
            <a:endParaRPr sz="503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43" name="Shape 143"/>
          <p:cNvSpPr/>
          <p:nvPr/>
        </p:nvSpPr>
        <p:spPr>
          <a:xfrm>
            <a:off x="1058747" y="3393535"/>
            <a:ext cx="508498" cy="158019"/>
          </a:xfrm>
          <a:prstGeom prst="actionButtonInformation">
            <a:avLst/>
          </a:prstGeom>
          <a:solidFill>
            <a:srgbClr val="E44328"/>
          </a:solidFill>
          <a:ln>
            <a:noFill/>
          </a:ln>
        </p:spPr>
        <p:txBody>
          <a:bodyPr lIns="91440" tIns="45720" rIns="91440" bIns="45720" anchor="ctr"/>
          <a:lstStyle/>
          <a:p>
            <a:pPr marL="0" indent="0" algn="ctr"/>
            <a:endParaRPr sz="503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44" name="Shape 144"/>
          <p:cNvSpPr/>
          <p:nvPr/>
        </p:nvSpPr>
        <p:spPr>
          <a:xfrm>
            <a:off x="1689367" y="2496872"/>
            <a:ext cx="8627523" cy="587515"/>
          </a:xfrm>
          <a:prstGeom prst="roundRect">
            <a:avLst/>
          </a:prstGeom>
          <a:solidFill>
            <a:srgbClr val="F4903E"/>
          </a:solidFill>
          <a:ln>
            <a:noFill/>
          </a:ln>
        </p:spPr>
        <p:txBody>
          <a:bodyPr lIns="91440" tIns="45720" rIns="91440" bIns="45720" anchor="ctr"/>
          <a:lstStyle/>
          <a:p>
            <a:pPr marL="0" indent="0" algn="l"/>
            <a:r>
              <a:rPr sz="1400" b="1" dirty="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Количество</a:t>
            </a:r>
            <a:r>
              <a:rPr sz="1400" b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СМСП, </a:t>
            </a:r>
            <a:r>
              <a:rPr sz="1400" b="1" dirty="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заключивших</a:t>
            </a:r>
            <a:r>
              <a:rPr sz="1400" b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400" b="1" dirty="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экспортные</a:t>
            </a:r>
            <a:r>
              <a:rPr sz="1400" b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400" b="1" dirty="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контракты</a:t>
            </a:r>
            <a:r>
              <a:rPr sz="1400" b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при </a:t>
            </a:r>
            <a:r>
              <a:rPr sz="1400" b="1" dirty="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содействии</a:t>
            </a:r>
            <a:r>
              <a:rPr sz="1400" b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ЦПЭ </a:t>
            </a:r>
            <a:r>
              <a:rPr lang="ru-RU" sz="1400" b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в 2025 г </a:t>
            </a:r>
            <a:r>
              <a:rPr sz="1400" b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– </a:t>
            </a:r>
            <a:r>
              <a:rPr lang="ru-RU" sz="1400" b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28</a:t>
            </a:r>
            <a:r>
              <a:rPr sz="1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endParaRPr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  <a:p>
            <a:pPr marL="0" indent="0" algn="l"/>
            <a:r>
              <a:rPr sz="1400" dirty="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Целевой</a:t>
            </a:r>
            <a:r>
              <a:rPr sz="1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400" dirty="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показатель</a:t>
            </a:r>
            <a:r>
              <a:rPr sz="1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400" dirty="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на</a:t>
            </a:r>
            <a:r>
              <a:rPr sz="1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202</a:t>
            </a:r>
            <a:r>
              <a:rPr lang="ru-RU" sz="1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5</a:t>
            </a:r>
            <a:r>
              <a:rPr sz="1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400" dirty="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год</a:t>
            </a:r>
            <a:r>
              <a:rPr sz="1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(</a:t>
            </a:r>
            <a:r>
              <a:rPr lang="ru-RU" sz="1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15</a:t>
            </a:r>
            <a:r>
              <a:rPr sz="1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)</a:t>
            </a:r>
            <a:r>
              <a:rPr sz="1400" b="1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 </a:t>
            </a:r>
            <a:r>
              <a:rPr sz="1400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-</a:t>
            </a:r>
            <a:r>
              <a:rPr sz="1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400" dirty="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выполнен</a:t>
            </a:r>
            <a:endParaRPr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5" name="Shape 145"/>
          <p:cNvSpPr/>
          <p:nvPr/>
        </p:nvSpPr>
        <p:spPr>
          <a:xfrm>
            <a:off x="1695910" y="3384786"/>
            <a:ext cx="8627523" cy="587514"/>
          </a:xfrm>
          <a:prstGeom prst="roundRect">
            <a:avLst/>
          </a:prstGeom>
          <a:solidFill>
            <a:srgbClr val="F4903E"/>
          </a:solidFill>
          <a:ln>
            <a:noFill/>
          </a:ln>
        </p:spPr>
        <p:txBody>
          <a:bodyPr lIns="91440" tIns="45720" rIns="91440" bIns="45720" anchor="ctr"/>
          <a:lstStyle/>
          <a:p>
            <a:pPr marL="0" indent="0" algn="l"/>
            <a:r>
              <a:rPr sz="1400" b="1" dirty="0" err="1">
                <a:solidFill>
                  <a:srgbClr val="000000"/>
                </a:solidFill>
                <a:latin typeface="+mn-lt"/>
                <a:ea typeface="+mn-ea"/>
                <a:cs typeface="+mn-cs"/>
              </a:rPr>
              <a:t>Объем</a:t>
            </a:r>
            <a:r>
              <a:rPr sz="1400" b="1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 </a:t>
            </a:r>
            <a:r>
              <a:rPr sz="1400" b="1" dirty="0" err="1">
                <a:solidFill>
                  <a:srgbClr val="000000"/>
                </a:solidFill>
                <a:latin typeface="+mn-lt"/>
                <a:ea typeface="+mn-ea"/>
                <a:cs typeface="+mn-cs"/>
              </a:rPr>
              <a:t>поддержанного</a:t>
            </a:r>
            <a:r>
              <a:rPr sz="1400" b="1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 экспорта СМСП – </a:t>
            </a:r>
            <a:r>
              <a:rPr lang="ru-RU" sz="1400" b="1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6</a:t>
            </a:r>
            <a:r>
              <a:rPr sz="14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</a:t>
            </a:r>
            <a:r>
              <a:rPr lang="ru-RU" sz="14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19701223</a:t>
            </a:r>
            <a:r>
              <a:rPr sz="14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sz="1400" b="1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млн</a:t>
            </a:r>
            <a:r>
              <a:rPr sz="14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долларов США </a:t>
            </a:r>
            <a:r>
              <a:rPr sz="1400" b="1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 </a:t>
            </a:r>
            <a:endParaRPr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  <a:p>
            <a:pPr marL="0" indent="0" algn="l"/>
            <a:r>
              <a:rPr sz="1400" dirty="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Целевой</a:t>
            </a:r>
            <a:r>
              <a:rPr sz="1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400" dirty="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показатель</a:t>
            </a:r>
            <a:r>
              <a:rPr sz="1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400" dirty="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на</a:t>
            </a:r>
            <a:r>
              <a:rPr sz="1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202</a:t>
            </a:r>
            <a:r>
              <a:rPr lang="ru-RU" sz="1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5</a:t>
            </a:r>
            <a:r>
              <a:rPr sz="1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400" dirty="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год</a:t>
            </a:r>
            <a:r>
              <a:rPr sz="1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(</a:t>
            </a:r>
            <a:r>
              <a:rPr lang="ru-RU" sz="1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5,2</a:t>
            </a:r>
            <a:r>
              <a:rPr sz="1400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)</a:t>
            </a:r>
            <a:r>
              <a:rPr sz="1400" b="1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 </a:t>
            </a:r>
            <a:r>
              <a:rPr sz="1400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-</a:t>
            </a:r>
            <a:r>
              <a:rPr sz="1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400" dirty="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выполнен</a:t>
            </a:r>
            <a:endParaRPr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Shape 142">
            <a:extLst>
              <a:ext uri="{FF2B5EF4-FFF2-40B4-BE49-F238E27FC236}">
                <a16:creationId xmlns:a16="http://schemas.microsoft.com/office/drawing/2014/main" id="{BD638D3B-F881-9133-EEEA-38BD4BD62DDA}"/>
              </a:ext>
            </a:extLst>
          </p:cNvPr>
          <p:cNvSpPr/>
          <p:nvPr/>
        </p:nvSpPr>
        <p:spPr>
          <a:xfrm>
            <a:off x="1064987" y="4315200"/>
            <a:ext cx="508498" cy="158019"/>
          </a:xfrm>
          <a:prstGeom prst="actionButtonInformation">
            <a:avLst/>
          </a:prstGeom>
          <a:solidFill>
            <a:srgbClr val="E44328"/>
          </a:solidFill>
          <a:ln>
            <a:noFill/>
          </a:ln>
        </p:spPr>
        <p:txBody>
          <a:bodyPr lIns="91440" tIns="45720" rIns="91440" bIns="45720" anchor="ctr"/>
          <a:lstStyle/>
          <a:p>
            <a:pPr marL="0" indent="0" algn="ctr"/>
            <a:endParaRPr sz="503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3" name="Shape 142">
            <a:extLst>
              <a:ext uri="{FF2B5EF4-FFF2-40B4-BE49-F238E27FC236}">
                <a16:creationId xmlns:a16="http://schemas.microsoft.com/office/drawing/2014/main" id="{7C2663A4-C6BB-9EB4-39CF-AAFDCFA19496}"/>
              </a:ext>
            </a:extLst>
          </p:cNvPr>
          <p:cNvSpPr/>
          <p:nvPr/>
        </p:nvSpPr>
        <p:spPr>
          <a:xfrm>
            <a:off x="1058747" y="5153647"/>
            <a:ext cx="508498" cy="158019"/>
          </a:xfrm>
          <a:prstGeom prst="actionButtonInformation">
            <a:avLst/>
          </a:prstGeom>
          <a:solidFill>
            <a:srgbClr val="E44328"/>
          </a:solidFill>
          <a:ln>
            <a:noFill/>
          </a:ln>
        </p:spPr>
        <p:txBody>
          <a:bodyPr lIns="91440" tIns="45720" rIns="91440" bIns="45720" anchor="ctr"/>
          <a:lstStyle/>
          <a:p>
            <a:pPr marL="0" indent="0" algn="ctr"/>
            <a:endParaRPr sz="503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4" name="Shape 144">
            <a:extLst>
              <a:ext uri="{FF2B5EF4-FFF2-40B4-BE49-F238E27FC236}">
                <a16:creationId xmlns:a16="http://schemas.microsoft.com/office/drawing/2014/main" id="{F2BD69D1-BDD1-61DA-869B-6410777CE6C5}"/>
              </a:ext>
            </a:extLst>
          </p:cNvPr>
          <p:cNvSpPr/>
          <p:nvPr/>
        </p:nvSpPr>
        <p:spPr>
          <a:xfrm>
            <a:off x="1695910" y="4174927"/>
            <a:ext cx="8627523" cy="587515"/>
          </a:xfrm>
          <a:prstGeom prst="roundRect">
            <a:avLst/>
          </a:prstGeom>
          <a:solidFill>
            <a:srgbClr val="F4903E"/>
          </a:solidFill>
          <a:ln>
            <a:noFill/>
          </a:ln>
        </p:spPr>
        <p:txBody>
          <a:bodyPr lIns="91440" tIns="45720" rIns="91440" bIns="45720" anchor="ctr"/>
          <a:lstStyle/>
          <a:p>
            <a:pPr marL="0" indent="0" algn="l"/>
            <a:r>
              <a:rPr lang="ru-RU" sz="1400" b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Количество услуг и мер поддержки, оказанных ЦПЭ в 2025 г </a:t>
            </a:r>
            <a:r>
              <a:rPr sz="1400" b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– </a:t>
            </a:r>
            <a:r>
              <a:rPr lang="ru-RU" sz="1400" b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77</a:t>
            </a:r>
            <a:r>
              <a:rPr sz="1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endParaRPr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  <a:p>
            <a:pPr marL="0" indent="0" algn="l"/>
            <a:r>
              <a:rPr lang="ru-RU" sz="1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Целевой показатель </a:t>
            </a:r>
            <a:r>
              <a:rPr sz="1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(</a:t>
            </a:r>
            <a:r>
              <a:rPr lang="ru-RU" sz="1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3</a:t>
            </a:r>
            <a:r>
              <a:rPr lang="en-US" sz="1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4</a:t>
            </a:r>
            <a:r>
              <a:rPr sz="1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)</a:t>
            </a:r>
            <a:r>
              <a:rPr lang="ru-RU" sz="1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- выполнен</a:t>
            </a:r>
            <a:endParaRPr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Shape 144">
            <a:extLst>
              <a:ext uri="{FF2B5EF4-FFF2-40B4-BE49-F238E27FC236}">
                <a16:creationId xmlns:a16="http://schemas.microsoft.com/office/drawing/2014/main" id="{6D121AE2-C379-4398-CF80-A5929EE49D07}"/>
              </a:ext>
            </a:extLst>
          </p:cNvPr>
          <p:cNvSpPr/>
          <p:nvPr/>
        </p:nvSpPr>
        <p:spPr>
          <a:xfrm>
            <a:off x="1689367" y="4965070"/>
            <a:ext cx="8627523" cy="661199"/>
          </a:xfrm>
          <a:prstGeom prst="roundRect">
            <a:avLst/>
          </a:prstGeom>
          <a:solidFill>
            <a:srgbClr val="F4903E"/>
          </a:solidFill>
          <a:ln>
            <a:noFill/>
          </a:ln>
        </p:spPr>
        <p:txBody>
          <a:bodyPr lIns="91440" tIns="45720" rIns="91440" bIns="45720" anchor="ctr"/>
          <a:lstStyle/>
          <a:p>
            <a:pPr marL="0" indent="0" algn="l"/>
            <a:r>
              <a:rPr lang="ru-RU" sz="1400" b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Уровень удовлетворенности потенциальных и действующих субъектов МСП услугами Центра "Мой бизнес" в 2025 г</a:t>
            </a:r>
            <a:r>
              <a:rPr sz="1400" b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–</a:t>
            </a:r>
            <a:r>
              <a:rPr lang="ru-RU" sz="1400" b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100</a:t>
            </a:r>
            <a:r>
              <a:rPr lang="en-US" sz="1400" b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ru-RU" sz="1400" b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%</a:t>
            </a:r>
            <a:endParaRPr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  <a:p>
            <a:pPr marL="0" indent="0" algn="l"/>
            <a:r>
              <a:rPr lang="ru-RU" sz="1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Целевой показатель </a:t>
            </a:r>
            <a:r>
              <a:rPr sz="1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(</a:t>
            </a:r>
            <a:r>
              <a:rPr lang="ru-RU" sz="1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80 %</a:t>
            </a:r>
            <a:r>
              <a:rPr sz="1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)</a:t>
            </a:r>
            <a:r>
              <a:rPr lang="ru-RU" sz="1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- выполнен</a:t>
            </a:r>
            <a:endParaRPr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Shape 142">
            <a:extLst>
              <a:ext uri="{FF2B5EF4-FFF2-40B4-BE49-F238E27FC236}">
                <a16:creationId xmlns:a16="http://schemas.microsoft.com/office/drawing/2014/main" id="{2AA58BB7-87A9-BC17-5C0A-7ADD2C3C6FCA}"/>
              </a:ext>
            </a:extLst>
          </p:cNvPr>
          <p:cNvSpPr/>
          <p:nvPr/>
        </p:nvSpPr>
        <p:spPr>
          <a:xfrm>
            <a:off x="1064987" y="5921827"/>
            <a:ext cx="508498" cy="158019"/>
          </a:xfrm>
          <a:prstGeom prst="actionButtonInformation">
            <a:avLst/>
          </a:prstGeom>
          <a:solidFill>
            <a:srgbClr val="E44328"/>
          </a:solidFill>
          <a:ln>
            <a:noFill/>
          </a:ln>
        </p:spPr>
        <p:txBody>
          <a:bodyPr lIns="91440" tIns="45720" rIns="91440" bIns="45720" anchor="ctr"/>
          <a:lstStyle/>
          <a:p>
            <a:pPr marL="0" indent="0" algn="ctr"/>
            <a:endParaRPr sz="503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7" name="Shape 142">
            <a:extLst>
              <a:ext uri="{FF2B5EF4-FFF2-40B4-BE49-F238E27FC236}">
                <a16:creationId xmlns:a16="http://schemas.microsoft.com/office/drawing/2014/main" id="{4FBD503A-6EA7-26B4-B8C6-FB053A0100D0}"/>
              </a:ext>
            </a:extLst>
          </p:cNvPr>
          <p:cNvSpPr/>
          <p:nvPr/>
        </p:nvSpPr>
        <p:spPr>
          <a:xfrm>
            <a:off x="1058747" y="6760274"/>
            <a:ext cx="508498" cy="158019"/>
          </a:xfrm>
          <a:prstGeom prst="actionButtonInformation">
            <a:avLst/>
          </a:prstGeom>
          <a:solidFill>
            <a:srgbClr val="E44328"/>
          </a:solidFill>
          <a:ln>
            <a:noFill/>
          </a:ln>
        </p:spPr>
        <p:txBody>
          <a:bodyPr lIns="91440" tIns="45720" rIns="91440" bIns="45720" anchor="ctr"/>
          <a:lstStyle/>
          <a:p>
            <a:pPr marL="0" indent="0" algn="ctr"/>
            <a:endParaRPr sz="503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8" name="Shape 144">
            <a:extLst>
              <a:ext uri="{FF2B5EF4-FFF2-40B4-BE49-F238E27FC236}">
                <a16:creationId xmlns:a16="http://schemas.microsoft.com/office/drawing/2014/main" id="{8580B5AA-5430-D2BB-C1A5-799090B62394}"/>
              </a:ext>
            </a:extLst>
          </p:cNvPr>
          <p:cNvSpPr/>
          <p:nvPr/>
        </p:nvSpPr>
        <p:spPr>
          <a:xfrm>
            <a:off x="1695910" y="5781554"/>
            <a:ext cx="8627523" cy="587515"/>
          </a:xfrm>
          <a:prstGeom prst="roundRect">
            <a:avLst/>
          </a:prstGeom>
          <a:solidFill>
            <a:srgbClr val="F4903E"/>
          </a:solidFill>
          <a:ln>
            <a:noFill/>
          </a:ln>
        </p:spPr>
        <p:txBody>
          <a:bodyPr lIns="91440" tIns="45720" rIns="91440" bIns="45720" anchor="ctr"/>
          <a:lstStyle/>
          <a:p>
            <a:pPr marL="0" indent="0" algn="l"/>
            <a:r>
              <a:rPr lang="ru-RU" sz="1400" b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Количество субъектов МСП, получивших услуги ЦПЭ в 2025 г </a:t>
            </a:r>
            <a:r>
              <a:rPr sz="1400" b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– </a:t>
            </a:r>
            <a:r>
              <a:rPr lang="ru-RU" sz="1400" b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276</a:t>
            </a:r>
            <a:r>
              <a:rPr sz="1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endParaRPr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  <a:p>
            <a:pPr marL="0" indent="0" algn="l"/>
            <a:r>
              <a:rPr lang="ru-RU" sz="1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Целевой показатель </a:t>
            </a:r>
            <a:r>
              <a:rPr sz="1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(</a:t>
            </a:r>
            <a:r>
              <a:rPr lang="ru-RU" sz="1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150</a:t>
            </a:r>
            <a:r>
              <a:rPr sz="1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)</a:t>
            </a:r>
            <a:r>
              <a:rPr lang="ru-RU" sz="1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- выполнен</a:t>
            </a:r>
            <a:endParaRPr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Shape 144">
            <a:extLst>
              <a:ext uri="{FF2B5EF4-FFF2-40B4-BE49-F238E27FC236}">
                <a16:creationId xmlns:a16="http://schemas.microsoft.com/office/drawing/2014/main" id="{749CA9BD-ACAD-6C45-BEC9-8248A1895180}"/>
              </a:ext>
            </a:extLst>
          </p:cNvPr>
          <p:cNvSpPr/>
          <p:nvPr/>
        </p:nvSpPr>
        <p:spPr>
          <a:xfrm>
            <a:off x="1689367" y="6571697"/>
            <a:ext cx="8627523" cy="661199"/>
          </a:xfrm>
          <a:prstGeom prst="roundRect">
            <a:avLst/>
          </a:prstGeom>
          <a:solidFill>
            <a:srgbClr val="F4903E"/>
          </a:solidFill>
          <a:ln>
            <a:noFill/>
          </a:ln>
        </p:spPr>
        <p:txBody>
          <a:bodyPr lIns="91440" tIns="45720" rIns="91440" bIns="45720" anchor="ctr"/>
          <a:lstStyle/>
          <a:p>
            <a:pPr marL="0" indent="0" algn="l"/>
            <a:r>
              <a:rPr lang="ru-RU" sz="1400" b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Популяризация образа экспортера среди СМСП в 2025 г </a:t>
            </a:r>
            <a:r>
              <a:rPr sz="1400" b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–</a:t>
            </a:r>
            <a:r>
              <a:rPr lang="ru-RU" sz="1400" b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307</a:t>
            </a:r>
            <a:endParaRPr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  <a:p>
            <a:pPr marL="0" indent="0" algn="l"/>
            <a:r>
              <a:rPr lang="ru-RU" sz="1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Целевой показатель </a:t>
            </a:r>
            <a:r>
              <a:rPr sz="1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(</a:t>
            </a:r>
            <a:r>
              <a:rPr lang="ru-RU" sz="1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300) - выполнен</a:t>
            </a:r>
            <a:endParaRPr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139">
            <a:extLst>
              <a:ext uri="{FF2B5EF4-FFF2-40B4-BE49-F238E27FC236}">
                <a16:creationId xmlns:a16="http://schemas.microsoft.com/office/drawing/2014/main" id="{AFCDB619-868B-E471-5C72-1F4EF2E760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9055" y="1069784"/>
            <a:ext cx="9489896" cy="5968325"/>
          </a:xfrm>
          <a:prstGeom prst="round2DiagRect">
            <a:avLst/>
          </a:prstGeom>
          <a:solidFill>
            <a:srgbClr val="F4903E"/>
          </a:solidFill>
          <a:ln>
            <a:noFill/>
          </a:ln>
        </p:spPr>
        <p:txBody>
          <a:bodyPr lIns="91440" tIns="45720" rIns="91440" bIns="45720" anchor="ctr">
            <a:normAutofit fontScale="92500" lnSpcReduction="10000"/>
          </a:bodyPr>
          <a:lstStyle>
            <a:defPPr/>
            <a:lvl1pPr marL="0" lvl="0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</a:t>
            </a:r>
            <a:r>
              <a:rPr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</a:t>
            </a:r>
            <a:r>
              <a:rPr lang="ru-RU"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2025 г. </a:t>
            </a:r>
            <a:r>
              <a:rPr sz="1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оказан</a:t>
            </a:r>
            <a:r>
              <a:rPr lang="ru-RU"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</a:t>
            </a:r>
            <a:r>
              <a:rPr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4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141</a:t>
            </a:r>
            <a:r>
              <a:rPr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sz="1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услуг</a:t>
            </a:r>
            <a:r>
              <a:rPr lang="ru-RU"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</a:t>
            </a:r>
            <a:r>
              <a:rPr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sz="1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для</a:t>
            </a:r>
            <a:r>
              <a:rPr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276</a:t>
            </a:r>
            <a:r>
              <a:rPr sz="14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уникальных</a:t>
            </a:r>
            <a:r>
              <a:rPr lang="ru-RU" sz="14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СМСП</a:t>
            </a:r>
            <a:endParaRPr lang="ru-RU" sz="14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r>
              <a:rPr lang="ru-RU" sz="1400" b="1" dirty="0">
                <a:solidFill>
                  <a:schemeClr val="tx1"/>
                </a:solidFill>
              </a:rPr>
              <a:t>Услуги по Соглашению с </a:t>
            </a:r>
            <a:r>
              <a:rPr lang="ru-RU" sz="1400" b="1" dirty="0" err="1">
                <a:solidFill>
                  <a:schemeClr val="tx1"/>
                </a:solidFill>
              </a:rPr>
              <a:t>ДЭРиТ</a:t>
            </a:r>
            <a:r>
              <a:rPr lang="ru-RU" sz="1400" b="1" dirty="0">
                <a:solidFill>
                  <a:schemeClr val="tx1"/>
                </a:solidFill>
              </a:rPr>
              <a:t>:</a:t>
            </a:r>
          </a:p>
          <a:p>
            <a:pPr algn="just">
              <a:buNone/>
            </a:pPr>
            <a:r>
              <a:rPr lang="ru-RU" sz="1400" dirty="0">
                <a:solidFill>
                  <a:schemeClr val="tx1"/>
                </a:solidFill>
              </a:rPr>
              <a:t>-      Сопровождение экспортного контракта – 15 КУ для 15 СМСП;</a:t>
            </a:r>
            <a:endParaRPr lang="ru-RU" dirty="0"/>
          </a:p>
          <a:p>
            <a:pPr marL="285750" indent="-285750" algn="just">
              <a:buFontTx/>
              <a:buChar char="-"/>
            </a:pPr>
            <a:r>
              <a:rPr lang="ru-RU" sz="1400" dirty="0">
                <a:solidFill>
                  <a:schemeClr val="tx1"/>
                </a:solidFill>
              </a:rPr>
              <a:t>Проведение мастер-классов, вебинаров – 6 услуг для 159 СМСП;</a:t>
            </a:r>
          </a:p>
          <a:p>
            <a:pPr marL="285750" indent="-285750" algn="just">
              <a:buFontTx/>
              <a:buChar char="-"/>
            </a:pPr>
            <a:r>
              <a:rPr lang="ru-RU" sz="1400" dirty="0">
                <a:solidFill>
                  <a:schemeClr val="tx1"/>
                </a:solidFill>
              </a:rPr>
              <a:t>Организация и проведение бизнес-миссий (Узбекистан, Беларусь, Казахстан, КНР) – 5 КУ для 16 СМСП;</a:t>
            </a:r>
          </a:p>
          <a:p>
            <a:pPr marL="285750" indent="-285750" algn="just">
              <a:buFontTx/>
              <a:buChar char="-"/>
            </a:pPr>
            <a:r>
              <a:rPr lang="ru-RU" sz="1400" dirty="0">
                <a:solidFill>
                  <a:schemeClr val="tx1"/>
                </a:solidFill>
              </a:rPr>
              <a:t>Содействие в организации и осуществлении транспортировки – 33 услуги для 6 СМСП;</a:t>
            </a:r>
          </a:p>
          <a:p>
            <a:pPr marL="285750" indent="-285750" algn="just">
              <a:buFontTx/>
              <a:buChar char="-"/>
            </a:pPr>
            <a:r>
              <a:rPr lang="ru-RU"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Содействие в поиске и подборе иностранного покупателя - 8</a:t>
            </a:r>
            <a:r>
              <a:rPr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КУ</a:t>
            </a:r>
            <a:r>
              <a:rPr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sz="1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для</a:t>
            </a:r>
            <a:r>
              <a:rPr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8</a:t>
            </a:r>
            <a:r>
              <a:rPr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СМСП;</a:t>
            </a:r>
            <a:endParaRPr lang="ru-RU" sz="14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85750" indent="-285750" algn="just">
              <a:buFontTx/>
              <a:buChar char="-"/>
            </a:pPr>
            <a:r>
              <a:rPr lang="ru-RU" sz="1400" dirty="0">
                <a:solidFill>
                  <a:schemeClr val="tx1"/>
                </a:solidFill>
              </a:rPr>
              <a:t>Организация и проведения реверсных бизнес-миссий (Египет, Алжир; Беларусь, Казахстан) – 2 КУ для 74 СМСП;</a:t>
            </a:r>
          </a:p>
          <a:p>
            <a:pPr marL="285750" indent="-285750" algn="just">
              <a:buFontTx/>
              <a:buChar char="-"/>
            </a:pPr>
            <a:r>
              <a:rPr lang="ru-RU" sz="1400" dirty="0">
                <a:solidFill>
                  <a:schemeClr val="tx1"/>
                </a:solidFill>
              </a:rPr>
              <a:t>Регистрация и продвижение СМСП на международных ЭТП – 2 КУ для 2 СМСП;</a:t>
            </a:r>
          </a:p>
          <a:p>
            <a:pPr marL="285750" indent="-285750" algn="just">
              <a:buFontTx/>
              <a:buChar char="-"/>
            </a:pPr>
            <a:r>
              <a:rPr lang="ru-RU"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Акселерация с привлечением партнерских организаций (Сколково) – 5 КУ для 5 СМСП;</a:t>
            </a:r>
            <a:endParaRPr sz="14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71450" indent="-171450" algn="just">
              <a:buChar char="-"/>
            </a:pPr>
            <a:r>
              <a:rPr lang="ru-RU" sz="1400" dirty="0">
                <a:solidFill>
                  <a:schemeClr val="tx1"/>
                </a:solidFill>
              </a:rPr>
              <a:t>   Актуализация каталога производителей ИО – 1 услуга для 20 СМСП;</a:t>
            </a:r>
          </a:p>
          <a:p>
            <a:pPr marL="171450" indent="-171450" algn="just">
              <a:buFont typeface="Arial" panose="020B0604020202020204" pitchFamily="34" charset="0"/>
              <a:buChar char="-"/>
            </a:pPr>
            <a:r>
              <a:rPr lang="ru-RU" sz="1400" dirty="0">
                <a:solidFill>
                  <a:schemeClr val="tx1"/>
                </a:solidFill>
              </a:rPr>
              <a:t>Организация и проведение межрегиональных бизнес-миссий (Санкт-Петербург, Москва, Рязань, Ярославль) – 4 КУ для 10 СМСП</a:t>
            </a:r>
          </a:p>
          <a:p>
            <a:pPr algn="just">
              <a:buNone/>
            </a:pPr>
            <a:r>
              <a:rPr lang="ru-RU" sz="1400" b="1" dirty="0">
                <a:solidFill>
                  <a:schemeClr val="tx1"/>
                </a:solidFill>
              </a:rPr>
              <a:t>  Услуги по Соглашению с АО РЭЦ:</a:t>
            </a:r>
            <a:endParaRPr lang="ru-RU" sz="1400" dirty="0">
              <a:solidFill>
                <a:schemeClr val="tx1"/>
              </a:solidFill>
            </a:endParaRPr>
          </a:p>
          <a:p>
            <a:pPr marL="171450" indent="-171450" algn="just">
              <a:buFontTx/>
              <a:buChar char="-"/>
            </a:pPr>
            <a:r>
              <a:rPr lang="ru-RU"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Привлечено 50 СМСП на 51 услугу Группы РЭЦ;</a:t>
            </a:r>
          </a:p>
          <a:p>
            <a:pPr marL="171450" indent="-171450" algn="just">
              <a:buFontTx/>
              <a:buChar char="-"/>
            </a:pPr>
            <a:r>
              <a:rPr lang="ru-RU" sz="1400" dirty="0">
                <a:solidFill>
                  <a:schemeClr val="tx1"/>
                </a:solidFill>
              </a:rPr>
              <a:t>   Организация участия в выставочно-ярмарочных мероприятиях в РФ и в ин. государстве – 10 КУ для 22 СМСП</a:t>
            </a:r>
          </a:p>
          <a:p>
            <a:pPr algn="just">
              <a:buNone/>
            </a:pPr>
            <a:r>
              <a:rPr lang="ru-RU" sz="1400" b="1" dirty="0">
                <a:solidFill>
                  <a:schemeClr val="tx1"/>
                </a:solidFill>
              </a:rPr>
              <a:t>Проведено 3 публичных мероприятия: </a:t>
            </a:r>
          </a:p>
          <a:p>
            <a:pPr algn="just">
              <a:buNone/>
            </a:pPr>
            <a:r>
              <a:rPr lang="ru-RU" sz="1400" dirty="0">
                <a:solidFill>
                  <a:schemeClr val="tx1"/>
                </a:solidFill>
              </a:rPr>
              <a:t>       (Форум, Ежегодный конкурс «Экспортер года», Конференция) для 307 СМСП</a:t>
            </a:r>
            <a:endParaRPr sz="1400" dirty="0">
              <a:solidFill>
                <a:schemeClr val="tx1"/>
              </a:solidFill>
            </a:endParaRPr>
          </a:p>
        </p:txBody>
      </p:sp>
      <p:sp>
        <p:nvSpPr>
          <p:cNvPr id="5" name="Shape 146">
            <a:extLst>
              <a:ext uri="{FF2B5EF4-FFF2-40B4-BE49-F238E27FC236}">
                <a16:creationId xmlns:a16="http://schemas.microsoft.com/office/drawing/2014/main" id="{375B9579-0131-77E3-B743-15CB08B6EEF5}"/>
              </a:ext>
            </a:extLst>
          </p:cNvPr>
          <p:cNvSpPr/>
          <p:nvPr/>
        </p:nvSpPr>
        <p:spPr>
          <a:xfrm>
            <a:off x="333702" y="890010"/>
            <a:ext cx="512149" cy="504192"/>
          </a:xfrm>
          <a:prstGeom prst="teardrop">
            <a:avLst/>
          </a:prstGeom>
          <a:solidFill>
            <a:srgbClr val="E44328"/>
          </a:solidFill>
          <a:ln w="12700">
            <a:solidFill>
              <a:schemeClr val="bg1"/>
            </a:solidFill>
            <a:prstDash val="solid"/>
          </a:ln>
        </p:spPr>
        <p:txBody>
          <a:bodyPr vert="horz" wrap="square" lIns="0" tIns="0" rIns="0" bIns="0" anchor="ctr">
            <a:noAutofit/>
          </a:bodyPr>
          <a:lstStyle/>
          <a:p>
            <a:pPr marL="0" indent="0" algn="ctr"/>
            <a:r>
              <a:rPr sz="1239" b="1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2</a:t>
            </a:r>
            <a:endParaRPr sz="355" b="1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Shape 140">
            <a:extLst>
              <a:ext uri="{FF2B5EF4-FFF2-40B4-BE49-F238E27FC236}">
                <a16:creationId xmlns:a16="http://schemas.microsoft.com/office/drawing/2014/main" id="{7E2EAB00-A15B-CF6F-713E-7FF27BA81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175" y="-205420"/>
            <a:ext cx="9221787" cy="146050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ctr"/>
          <a:lstStyle/>
          <a:p>
            <a:pPr marL="0" indent="0" algn="ctr"/>
            <a:r>
              <a:rPr sz="1200" b="1" dirty="0">
                <a:solidFill>
                  <a:schemeClr val="tx1"/>
                </a:solidFill>
                <a:latin typeface="Arial Black"/>
                <a:ea typeface="Arial Black"/>
                <a:cs typeface="Arial Black"/>
              </a:rPr>
              <a:t>ЦЕНТР ПОДДЕРЖКИ ЭКСПОРТА</a:t>
            </a:r>
            <a:endParaRPr sz="1200" b="1" spc="-1" dirty="0">
              <a:solidFill>
                <a:schemeClr val="tx1"/>
              </a:solidFill>
              <a:latin typeface="Arial Black"/>
              <a:ea typeface="Arial Black"/>
              <a:cs typeface="Arial Black"/>
            </a:endParaRPr>
          </a:p>
          <a:p>
            <a:pPr algn="ctr" defTabSz="363755">
              <a:buClr>
                <a:srgbClr val="000000"/>
              </a:buClr>
            </a:pPr>
            <a:r>
              <a:rPr lang="ru-RU" sz="1200" spc="-4" dirty="0">
                <a:solidFill>
                  <a:srgbClr val="000000"/>
                </a:solidFill>
                <a:latin typeface="Arial Black"/>
                <a:sym typeface="Arial"/>
              </a:rPr>
              <a:t>Итоги 2025</a:t>
            </a:r>
            <a:r>
              <a:rPr lang="en-US" sz="1200" spc="-4" dirty="0">
                <a:solidFill>
                  <a:srgbClr val="000000"/>
                </a:solidFill>
                <a:latin typeface="Arial Black"/>
                <a:sym typeface="Arial"/>
              </a:rPr>
              <a:t> </a:t>
            </a:r>
            <a:r>
              <a:rPr lang="ru-RU" sz="1200" spc="-4" dirty="0">
                <a:solidFill>
                  <a:srgbClr val="000000"/>
                </a:solidFill>
                <a:latin typeface="Arial Black"/>
                <a:sym typeface="Arial"/>
              </a:rPr>
              <a:t>года </a:t>
            </a:r>
            <a:br>
              <a:rPr lang="ru-RU" sz="1200" spc="-4" dirty="0">
                <a:solidFill>
                  <a:srgbClr val="000000"/>
                </a:solidFill>
                <a:latin typeface="Arial Black"/>
                <a:sym typeface="Arial"/>
              </a:rPr>
            </a:br>
            <a:r>
              <a:rPr sz="1200" spc="-4" dirty="0" err="1">
                <a:solidFill>
                  <a:srgbClr val="000000"/>
                </a:solidFill>
                <a:latin typeface="Arial Black"/>
                <a:ea typeface="Arial Black"/>
                <a:cs typeface="Arial Black"/>
              </a:rPr>
              <a:t>Руководитель</a:t>
            </a:r>
            <a:r>
              <a:rPr sz="1200" spc="-4" dirty="0">
                <a:solidFill>
                  <a:srgbClr val="000000"/>
                </a:solidFill>
                <a:latin typeface="Arial Black"/>
                <a:ea typeface="Arial Black"/>
                <a:cs typeface="Arial Black"/>
              </a:rPr>
              <a:t> Болотова Екатерина Николаевна</a:t>
            </a:r>
            <a:endParaRPr sz="1200" b="1" dirty="0">
              <a:solidFill>
                <a:srgbClr val="E44328"/>
              </a:solidFill>
              <a:latin typeface="Arial Black"/>
              <a:ea typeface="Arial Black"/>
              <a:cs typeface="Arial Black"/>
            </a:endParaRPr>
          </a:p>
          <a:p>
            <a:pPr marL="0" indent="0" algn="ctr"/>
            <a:endParaRPr sz="759" b="1" dirty="0">
              <a:solidFill>
                <a:srgbClr val="E44328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7" name="Shape 141">
            <a:extLst>
              <a:ext uri="{FF2B5EF4-FFF2-40B4-BE49-F238E27FC236}">
                <a16:creationId xmlns:a16="http://schemas.microsoft.com/office/drawing/2014/main" id="{8B9816E6-C310-C009-F2A3-C8BB470B2A65}"/>
              </a:ext>
            </a:extLst>
          </p:cNvPr>
          <p:cNvSpPr/>
          <p:nvPr/>
        </p:nvSpPr>
        <p:spPr>
          <a:xfrm>
            <a:off x="3187957" y="774221"/>
            <a:ext cx="4315897" cy="0"/>
          </a:xfrm>
          <a:prstGeom prst="line">
            <a:avLst/>
          </a:prstGeom>
          <a:ln w="31750">
            <a:solidFill>
              <a:srgbClr val="E44328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</p:spTree>
    <p:extLst>
      <p:ext uri="{BB962C8B-B14F-4D97-AF65-F5344CB8AC3E}">
        <p14:creationId xmlns:p14="http://schemas.microsoft.com/office/powerpoint/2010/main" val="39818413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/>
        </p:nvSpPr>
        <p:spPr>
          <a:xfrm>
            <a:off x="819053" y="380130"/>
            <a:ext cx="9235800" cy="1033536"/>
          </a:xfrm>
          <a:prstGeom prst="rect">
            <a:avLst/>
          </a:prstGeom>
          <a:noFill/>
          <a:ln>
            <a:noFill/>
          </a:ln>
        </p:spPr>
        <p:txBody>
          <a:bodyPr lIns="0" tIns="10080" rIns="0" bIns="0">
            <a:spAutoFit/>
          </a:bodyPr>
          <a:lstStyle/>
          <a:p>
            <a:pPr marL="1261800" indent="-1250640" algn="ctr">
              <a:spcBef>
                <a:spcPts val="79"/>
              </a:spcBef>
            </a:pPr>
            <a:r>
              <a:rPr sz="1200" b="0" strike="noStrike" spc="-4" dirty="0">
                <a:solidFill>
                  <a:srgbClr val="000000"/>
                </a:solidFill>
                <a:latin typeface="Arial Black"/>
                <a:ea typeface="Arial Black"/>
                <a:cs typeface="Arial Black"/>
              </a:rPr>
              <a:t>РЕГИОНАЛЬНЫЙ ЦЕНТР ИНЖИНИРИНГА</a:t>
            </a:r>
            <a:endParaRPr sz="1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 defTabSz="363755">
              <a:buClr>
                <a:srgbClr val="000000"/>
              </a:buClr>
            </a:pPr>
            <a:r>
              <a:rPr lang="ru-RU" sz="1200" spc="-4" dirty="0">
                <a:solidFill>
                  <a:srgbClr val="000000"/>
                </a:solidFill>
                <a:latin typeface="Arial Black"/>
                <a:sym typeface="Arial"/>
              </a:rPr>
              <a:t>Итоги 2025</a:t>
            </a:r>
            <a:r>
              <a:rPr lang="en-US" sz="1200" spc="-4" dirty="0">
                <a:solidFill>
                  <a:srgbClr val="000000"/>
                </a:solidFill>
                <a:latin typeface="Arial Black"/>
                <a:sym typeface="Arial"/>
              </a:rPr>
              <a:t> </a:t>
            </a:r>
            <a:r>
              <a:rPr lang="ru-RU" sz="1200" spc="-4" dirty="0">
                <a:solidFill>
                  <a:srgbClr val="000000"/>
                </a:solidFill>
                <a:latin typeface="Arial Black"/>
                <a:sym typeface="Arial"/>
              </a:rPr>
              <a:t>года</a:t>
            </a:r>
          </a:p>
          <a:p>
            <a:pPr marL="1261800" indent="-1250640" algn="l">
              <a:spcBef>
                <a:spcPts val="79"/>
              </a:spcBef>
            </a:pPr>
            <a:r>
              <a:rPr sz="1200" b="1" strike="noStrike" spc="-1" dirty="0">
                <a:solidFill>
                  <a:srgbClr val="000000"/>
                </a:solidFill>
                <a:latin typeface="Arial Black"/>
                <a:ea typeface="Arial Black"/>
                <a:cs typeface="Arial Black"/>
              </a:rPr>
              <a:t>                                              </a:t>
            </a:r>
            <a:r>
              <a:rPr sz="1200" spc="-4" dirty="0" err="1">
                <a:solidFill>
                  <a:srgbClr val="000000"/>
                </a:solidFill>
                <a:latin typeface="Arial Black"/>
                <a:ea typeface="Arial Black"/>
                <a:cs typeface="Arial Black"/>
              </a:rPr>
              <a:t>Руководитель</a:t>
            </a:r>
            <a:r>
              <a:rPr sz="1200" spc="-4" dirty="0">
                <a:solidFill>
                  <a:srgbClr val="000000"/>
                </a:solidFill>
                <a:latin typeface="Arial Black"/>
                <a:ea typeface="Arial Black"/>
                <a:cs typeface="Arial Black"/>
              </a:rPr>
              <a:t>  Панькив Александр Владимирович</a:t>
            </a:r>
            <a:endParaRPr sz="1200" b="1" dirty="0">
              <a:solidFill>
                <a:srgbClr val="E44328"/>
              </a:solidFill>
              <a:latin typeface="Arial"/>
              <a:ea typeface="Arial"/>
              <a:cs typeface="Arial"/>
            </a:endParaRPr>
          </a:p>
          <a:p>
            <a:pPr marL="1261800" indent="-1250640" algn="ctr">
              <a:spcBef>
                <a:spcPts val="79"/>
              </a:spcBef>
            </a:pPr>
            <a:endParaRPr sz="1200" b="0" strike="noStrike" spc="-1" dirty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 marL="1261800" indent="-1250640" algn="ctr">
              <a:spcBef>
                <a:spcPts val="79"/>
              </a:spcBef>
            </a:pPr>
            <a:endParaRPr sz="1600" b="1" dirty="0">
              <a:solidFill>
                <a:schemeClr val="tx1"/>
              </a:solidFill>
              <a:latin typeface="Arial Black"/>
              <a:ea typeface="Arial Black"/>
              <a:cs typeface="Arial Black"/>
            </a:endParaRPr>
          </a:p>
        </p:txBody>
      </p:sp>
      <p:sp>
        <p:nvSpPr>
          <p:cNvPr id="149" name="Shape 149"/>
          <p:cNvSpPr/>
          <p:nvPr/>
        </p:nvSpPr>
        <p:spPr>
          <a:xfrm>
            <a:off x="758880" y="2290680"/>
            <a:ext cx="5343840" cy="328679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/>
          <a:lstStyle/>
          <a:p>
            <a:pPr marL="0" indent="0" algn="l"/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0" name="Shape 150"/>
          <p:cNvSpPr/>
          <p:nvPr/>
        </p:nvSpPr>
        <p:spPr>
          <a:xfrm>
            <a:off x="10089720" y="7128000"/>
            <a:ext cx="460079" cy="27900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/>
          <a:lstStyle/>
          <a:p>
            <a:pPr marL="0" indent="0" algn="l"/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1" name="Shape 151"/>
          <p:cNvSpPr/>
          <p:nvPr/>
        </p:nvSpPr>
        <p:spPr>
          <a:xfrm>
            <a:off x="1727538" y="1069091"/>
            <a:ext cx="7963920" cy="0"/>
          </a:xfrm>
          <a:prstGeom prst="line">
            <a:avLst/>
          </a:prstGeom>
          <a:ln w="31680">
            <a:solidFill>
              <a:srgbClr val="E44328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  <p:txBody>
          <a:bodyPr lIns="91440" tIns="45720" rIns="91440" bIns="45720"/>
          <a:lstStyle/>
          <a:p>
            <a:pPr marL="0" indent="0" algn="l"/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2" name="Shape 152"/>
          <p:cNvSpPr/>
          <p:nvPr/>
        </p:nvSpPr>
        <p:spPr>
          <a:xfrm flipH="1">
            <a:off x="1016004" y="1637084"/>
            <a:ext cx="9429079" cy="4430740"/>
          </a:xfrm>
          <a:prstGeom prst="round2DiagRect">
            <a:avLst>
              <a:gd name="adj1" fmla="val 16667"/>
              <a:gd name="adj2" fmla="val 0"/>
            </a:avLst>
          </a:prstGeom>
          <a:solidFill>
            <a:srgbClr val="F4903E"/>
          </a:solidFill>
          <a:ln>
            <a:noFill/>
          </a:ln>
        </p:spPr>
        <p:txBody>
          <a:bodyPr lIns="91440" tIns="45720" rIns="91440" bIns="45720" anchor="ctr"/>
          <a:lstStyle>
            <a:defPPr/>
            <a:lvl1pPr marL="0" lvl="0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/>
            <a:r>
              <a:rPr lang="ru-RU" sz="1400" b="1" spc="-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В 2025 г. оказано 268 услуги:</a:t>
            </a:r>
            <a:endParaRPr sz="1400" b="1" i="1" spc="-1" dirty="0">
              <a:solidFill>
                <a:srgbClr val="000000"/>
              </a:solidFill>
              <a:latin typeface="+mn-lt"/>
              <a:ea typeface="+mn-ea"/>
              <a:cs typeface="+mn-cs"/>
            </a:endParaRPr>
          </a:p>
          <a:p>
            <a:pPr marL="285750" indent="-285750" algn="just">
              <a:lnSpc>
                <a:spcPct val="150000"/>
              </a:lnSpc>
              <a:buFont typeface="Wingdings"/>
              <a:buChar char="Ø"/>
            </a:pPr>
            <a:r>
              <a:rPr lang="ru-RU" sz="1400" dirty="0">
                <a:solidFill>
                  <a:srgbClr val="000000"/>
                </a:solidFill>
              </a:rPr>
              <a:t>Р</a:t>
            </a:r>
            <a:r>
              <a:rPr sz="1400" dirty="0" err="1">
                <a:solidFill>
                  <a:srgbClr val="000000"/>
                </a:solidFill>
              </a:rPr>
              <a:t>егистрация</a:t>
            </a:r>
            <a:r>
              <a:rPr sz="1400" dirty="0">
                <a:solidFill>
                  <a:srgbClr val="000000"/>
                </a:solidFill>
              </a:rPr>
              <a:t> </a:t>
            </a:r>
            <a:r>
              <a:rPr sz="1400" dirty="0" err="1">
                <a:solidFill>
                  <a:srgbClr val="000000"/>
                </a:solidFill>
              </a:rPr>
              <a:t>товарного</a:t>
            </a:r>
            <a:r>
              <a:rPr sz="1400" dirty="0">
                <a:solidFill>
                  <a:srgbClr val="000000"/>
                </a:solidFill>
              </a:rPr>
              <a:t> </a:t>
            </a:r>
            <a:r>
              <a:rPr sz="1400" dirty="0" err="1">
                <a:solidFill>
                  <a:srgbClr val="000000"/>
                </a:solidFill>
              </a:rPr>
              <a:t>знака</a:t>
            </a:r>
            <a:r>
              <a:rPr sz="1400" dirty="0">
                <a:solidFill>
                  <a:srgbClr val="000000"/>
                </a:solidFill>
              </a:rPr>
              <a:t> – </a:t>
            </a:r>
            <a:r>
              <a:rPr lang="ru-RU" sz="1400" b="1" dirty="0">
                <a:solidFill>
                  <a:srgbClr val="000000"/>
                </a:solidFill>
              </a:rPr>
              <a:t>81</a:t>
            </a:r>
            <a:r>
              <a:rPr sz="1400" dirty="0">
                <a:solidFill>
                  <a:srgbClr val="000000"/>
                </a:solidFill>
              </a:rPr>
              <a:t> СМСП</a:t>
            </a:r>
          </a:p>
          <a:p>
            <a:pPr marL="285750" indent="-285750" algn="just">
              <a:lnSpc>
                <a:spcPct val="150000"/>
              </a:lnSpc>
              <a:buFont typeface="Wingdings"/>
              <a:buChar char="Ø"/>
            </a:pPr>
            <a:r>
              <a:rPr lang="ru-RU" sz="1400" dirty="0">
                <a:solidFill>
                  <a:srgbClr val="000000"/>
                </a:solidFill>
              </a:rPr>
              <a:t>С</a:t>
            </a:r>
            <a:r>
              <a:rPr sz="1400" dirty="0" err="1">
                <a:solidFill>
                  <a:srgbClr val="000000"/>
                </a:solidFill>
              </a:rPr>
              <a:t>ертификация</a:t>
            </a:r>
            <a:r>
              <a:rPr sz="1400" dirty="0">
                <a:solidFill>
                  <a:srgbClr val="000000"/>
                </a:solidFill>
              </a:rPr>
              <a:t> </a:t>
            </a:r>
            <a:r>
              <a:rPr sz="1400" dirty="0" err="1">
                <a:solidFill>
                  <a:srgbClr val="000000"/>
                </a:solidFill>
              </a:rPr>
              <a:t>продукции</a:t>
            </a:r>
            <a:r>
              <a:rPr sz="1400" dirty="0">
                <a:solidFill>
                  <a:srgbClr val="000000"/>
                </a:solidFill>
              </a:rPr>
              <a:t> – </a:t>
            </a:r>
            <a:r>
              <a:rPr lang="ru-RU" sz="1400" b="1" dirty="0">
                <a:solidFill>
                  <a:srgbClr val="000000"/>
                </a:solidFill>
              </a:rPr>
              <a:t>80</a:t>
            </a:r>
            <a:r>
              <a:rPr sz="1400" dirty="0">
                <a:solidFill>
                  <a:srgbClr val="000000"/>
                </a:solidFill>
              </a:rPr>
              <a:t> СМСП</a:t>
            </a:r>
          </a:p>
          <a:p>
            <a:pPr marL="285750" indent="-285750" algn="just">
              <a:lnSpc>
                <a:spcPct val="150000"/>
              </a:lnSpc>
              <a:buFont typeface="Wingdings"/>
              <a:buChar char="Ø"/>
            </a:pPr>
            <a:r>
              <a:rPr lang="ru-RU" sz="1400" dirty="0">
                <a:solidFill>
                  <a:srgbClr val="000000"/>
                </a:solidFill>
              </a:rPr>
              <a:t>П</a:t>
            </a:r>
            <a:r>
              <a:rPr sz="1400" dirty="0" err="1">
                <a:solidFill>
                  <a:srgbClr val="000000"/>
                </a:solidFill>
              </a:rPr>
              <a:t>родвижение</a:t>
            </a:r>
            <a:r>
              <a:rPr sz="1400" dirty="0">
                <a:solidFill>
                  <a:srgbClr val="000000"/>
                </a:solidFill>
              </a:rPr>
              <a:t> </a:t>
            </a:r>
            <a:r>
              <a:rPr sz="1400" dirty="0" err="1">
                <a:solidFill>
                  <a:srgbClr val="000000"/>
                </a:solidFill>
              </a:rPr>
              <a:t>на</a:t>
            </a:r>
            <a:r>
              <a:rPr sz="1400" dirty="0">
                <a:solidFill>
                  <a:srgbClr val="000000"/>
                </a:solidFill>
              </a:rPr>
              <a:t> </a:t>
            </a:r>
            <a:r>
              <a:rPr sz="1400" dirty="0" err="1">
                <a:solidFill>
                  <a:srgbClr val="000000"/>
                </a:solidFill>
              </a:rPr>
              <a:t>маркетплейсах</a:t>
            </a:r>
            <a:r>
              <a:rPr sz="1400" dirty="0">
                <a:solidFill>
                  <a:srgbClr val="000000"/>
                </a:solidFill>
              </a:rPr>
              <a:t> – </a:t>
            </a:r>
            <a:r>
              <a:rPr lang="ru-RU" sz="1400" b="1" dirty="0">
                <a:solidFill>
                  <a:srgbClr val="000000"/>
                </a:solidFill>
              </a:rPr>
              <a:t>89</a:t>
            </a:r>
            <a:r>
              <a:rPr sz="1400" dirty="0">
                <a:solidFill>
                  <a:srgbClr val="000000"/>
                </a:solidFill>
              </a:rPr>
              <a:t> СМСП</a:t>
            </a:r>
          </a:p>
          <a:p>
            <a:pPr marL="285750" indent="-285750" algn="just">
              <a:lnSpc>
                <a:spcPct val="150000"/>
              </a:lnSpc>
              <a:buFont typeface="Wingdings"/>
              <a:buChar char="Ø"/>
            </a:pPr>
            <a:r>
              <a:rPr lang="ru-RU" sz="1400" dirty="0">
                <a:solidFill>
                  <a:srgbClr val="000000"/>
                </a:solidFill>
              </a:rPr>
              <a:t>М</a:t>
            </a:r>
            <a:r>
              <a:rPr sz="1400" dirty="0" err="1">
                <a:solidFill>
                  <a:srgbClr val="000000"/>
                </a:solidFill>
              </a:rPr>
              <a:t>одернизация</a:t>
            </a:r>
            <a:r>
              <a:rPr sz="1400" dirty="0">
                <a:solidFill>
                  <a:srgbClr val="000000"/>
                </a:solidFill>
              </a:rPr>
              <a:t> </a:t>
            </a:r>
            <a:r>
              <a:rPr sz="1400" dirty="0" err="1">
                <a:solidFill>
                  <a:srgbClr val="000000"/>
                </a:solidFill>
              </a:rPr>
              <a:t>производства</a:t>
            </a:r>
            <a:r>
              <a:rPr sz="1400" dirty="0">
                <a:solidFill>
                  <a:srgbClr val="000000"/>
                </a:solidFill>
              </a:rPr>
              <a:t> – </a:t>
            </a:r>
            <a:r>
              <a:rPr lang="ru-RU" sz="1400" b="1" dirty="0">
                <a:solidFill>
                  <a:srgbClr val="000000"/>
                </a:solidFill>
              </a:rPr>
              <a:t>2</a:t>
            </a:r>
            <a:r>
              <a:rPr sz="1400" dirty="0">
                <a:solidFill>
                  <a:srgbClr val="000000"/>
                </a:solidFill>
              </a:rPr>
              <a:t> СМСП</a:t>
            </a:r>
          </a:p>
          <a:p>
            <a:pPr marL="285750" indent="-285750" algn="just">
              <a:lnSpc>
                <a:spcPct val="150000"/>
              </a:lnSpc>
              <a:buFont typeface="Wingdings"/>
              <a:buChar char="Ø"/>
            </a:pPr>
            <a:r>
              <a:rPr lang="ru-RU" sz="1400" dirty="0">
                <a:solidFill>
                  <a:srgbClr val="000000"/>
                </a:solidFill>
              </a:rPr>
              <a:t>Р</a:t>
            </a:r>
            <a:r>
              <a:rPr sz="1400" dirty="0" err="1">
                <a:solidFill>
                  <a:srgbClr val="000000"/>
                </a:solidFill>
              </a:rPr>
              <a:t>азработка</a:t>
            </a:r>
            <a:r>
              <a:rPr sz="1400" dirty="0">
                <a:solidFill>
                  <a:srgbClr val="000000"/>
                </a:solidFill>
              </a:rPr>
              <a:t> </a:t>
            </a:r>
            <a:r>
              <a:rPr sz="1400" dirty="0" err="1">
                <a:solidFill>
                  <a:srgbClr val="000000"/>
                </a:solidFill>
              </a:rPr>
              <a:t>бизнес-плана</a:t>
            </a:r>
            <a:r>
              <a:rPr sz="1400" dirty="0">
                <a:solidFill>
                  <a:srgbClr val="000000"/>
                </a:solidFill>
              </a:rPr>
              <a:t> - </a:t>
            </a:r>
            <a:r>
              <a:rPr lang="ru-RU" sz="1400" b="1" dirty="0">
                <a:solidFill>
                  <a:srgbClr val="000000"/>
                </a:solidFill>
              </a:rPr>
              <a:t>3</a:t>
            </a:r>
            <a:r>
              <a:rPr sz="1400" b="1" dirty="0">
                <a:solidFill>
                  <a:srgbClr val="000000"/>
                </a:solidFill>
              </a:rPr>
              <a:t> </a:t>
            </a:r>
            <a:r>
              <a:rPr sz="1400" dirty="0">
                <a:solidFill>
                  <a:srgbClr val="000000"/>
                </a:solidFill>
              </a:rPr>
              <a:t>СМСП</a:t>
            </a:r>
            <a:endParaRPr lang="ru-RU" sz="1400" dirty="0">
              <a:solidFill>
                <a:srgbClr val="000000"/>
              </a:solidFill>
            </a:endParaRPr>
          </a:p>
          <a:p>
            <a:pPr marL="285750" indent="-285750" algn="just">
              <a:lnSpc>
                <a:spcPct val="150000"/>
              </a:lnSpc>
              <a:buFont typeface="Wingdings"/>
              <a:buChar char="Ø"/>
            </a:pPr>
            <a:r>
              <a:rPr lang="ru-RU" sz="1400" dirty="0">
                <a:solidFill>
                  <a:srgbClr val="000000"/>
                </a:solidFill>
              </a:rPr>
              <a:t>Регистрация патента – </a:t>
            </a:r>
            <a:r>
              <a:rPr lang="ru-RU" sz="1400" b="1" dirty="0">
                <a:solidFill>
                  <a:srgbClr val="000000"/>
                </a:solidFill>
              </a:rPr>
              <a:t>3</a:t>
            </a:r>
            <a:r>
              <a:rPr lang="ru-RU" sz="1400" dirty="0">
                <a:solidFill>
                  <a:srgbClr val="000000"/>
                </a:solidFill>
              </a:rPr>
              <a:t> СМСП</a:t>
            </a:r>
          </a:p>
          <a:p>
            <a:pPr marL="285750" indent="-285750" algn="just">
              <a:lnSpc>
                <a:spcPct val="150000"/>
              </a:lnSpc>
              <a:buFont typeface="Wingdings"/>
              <a:buChar char="Ø"/>
            </a:pPr>
            <a:r>
              <a:rPr lang="ru-RU" sz="1400" dirty="0">
                <a:solidFill>
                  <a:srgbClr val="000000"/>
                </a:solidFill>
              </a:rPr>
              <a:t>Коммерциализация инноваций –</a:t>
            </a:r>
            <a:r>
              <a:rPr lang="ru-RU" sz="1400" b="1" dirty="0">
                <a:solidFill>
                  <a:srgbClr val="000000"/>
                </a:solidFill>
              </a:rPr>
              <a:t> 2 </a:t>
            </a:r>
            <a:r>
              <a:rPr lang="ru-RU" sz="1400" dirty="0">
                <a:solidFill>
                  <a:srgbClr val="000000"/>
                </a:solidFill>
              </a:rPr>
              <a:t>СМСП</a:t>
            </a:r>
          </a:p>
          <a:p>
            <a:pPr marL="285750" indent="-285750" algn="just">
              <a:lnSpc>
                <a:spcPct val="150000"/>
              </a:lnSpc>
              <a:buFont typeface="Wingdings"/>
              <a:buChar char="Ø"/>
            </a:pPr>
            <a:r>
              <a:rPr lang="ru-RU" sz="1400" dirty="0">
                <a:solidFill>
                  <a:srgbClr val="000000"/>
                </a:solidFill>
              </a:rPr>
              <a:t>Маркировка – </a:t>
            </a:r>
            <a:r>
              <a:rPr lang="ru-RU" sz="1400" b="1" dirty="0">
                <a:solidFill>
                  <a:srgbClr val="000000"/>
                </a:solidFill>
              </a:rPr>
              <a:t>8</a:t>
            </a:r>
            <a:r>
              <a:rPr lang="ru-RU" sz="1400" dirty="0">
                <a:solidFill>
                  <a:srgbClr val="000000"/>
                </a:solidFill>
              </a:rPr>
              <a:t> СМСП</a:t>
            </a:r>
            <a:endParaRPr sz="1400" dirty="0">
              <a:solidFill>
                <a:srgbClr val="000000"/>
              </a:solidFill>
            </a:endParaRPr>
          </a:p>
          <a:p>
            <a:pPr marL="285750" indent="-285750" algn="just">
              <a:lnSpc>
                <a:spcPct val="150000"/>
              </a:lnSpc>
              <a:buFont typeface="Wingdings"/>
              <a:buChar char="Ø"/>
            </a:pPr>
            <a:endParaRPr sz="1400" dirty="0">
              <a:solidFill>
                <a:srgbClr val="000000"/>
              </a:solidFill>
            </a:endParaRPr>
          </a:p>
          <a:p>
            <a:pPr algn="just">
              <a:spcAft>
                <a:spcPts val="1000"/>
              </a:spcAft>
            </a:pPr>
            <a:endParaRPr sz="1400" b="1" spc="-1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53" name="Shape 153"/>
          <p:cNvSpPr/>
          <p:nvPr/>
        </p:nvSpPr>
        <p:spPr>
          <a:xfrm>
            <a:off x="246730" y="1600077"/>
            <a:ext cx="512149" cy="504192"/>
          </a:xfrm>
          <a:prstGeom prst="teardrop">
            <a:avLst/>
          </a:prstGeom>
          <a:solidFill>
            <a:srgbClr val="E44328"/>
          </a:solidFill>
          <a:ln w="12700">
            <a:solidFill>
              <a:schemeClr val="bg1"/>
            </a:solidFill>
            <a:prstDash val="solid"/>
          </a:ln>
        </p:spPr>
        <p:txBody>
          <a:bodyPr vert="horz" wrap="square" lIns="0" tIns="0" rIns="0" bIns="0" anchor="ctr">
            <a:noAutofit/>
          </a:bodyPr>
          <a:lstStyle/>
          <a:p>
            <a:pPr marL="0" indent="0" algn="ctr"/>
            <a:r>
              <a:rPr sz="1400" b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1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CustomShape 1"/>
          <p:cNvSpPr/>
          <p:nvPr/>
        </p:nvSpPr>
        <p:spPr>
          <a:xfrm>
            <a:off x="1052282" y="235677"/>
            <a:ext cx="9237600" cy="5641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0080" rIns="0" bIns="0">
            <a:spAutoFit/>
          </a:bodyPr>
          <a:lstStyle/>
          <a:p>
            <a:pPr marL="1261800" indent="-1252080" algn="ctr">
              <a:spcBef>
                <a:spcPts val="79"/>
              </a:spcBef>
            </a:pPr>
            <a:r>
              <a:rPr lang="ru-RU" sz="1200" b="0" strike="noStrike" spc="-4" dirty="0">
                <a:solidFill>
                  <a:srgbClr val="000000"/>
                </a:solidFill>
                <a:latin typeface="Arial Black"/>
              </a:rPr>
              <a:t>ЦЕНТР ПОДДЕРЖКИ ПРЕДПРИНИМАТЕЛЬСТВА </a:t>
            </a:r>
          </a:p>
          <a:p>
            <a:pPr algn="ctr" defTabSz="363755">
              <a:buClr>
                <a:srgbClr val="000000"/>
              </a:buClr>
            </a:pPr>
            <a:r>
              <a:rPr lang="ru-RU" sz="1200" spc="-4" dirty="0">
                <a:solidFill>
                  <a:srgbClr val="000000"/>
                </a:solidFill>
                <a:latin typeface="Arial Black"/>
                <a:sym typeface="Arial"/>
              </a:rPr>
              <a:t>Итоги 2025</a:t>
            </a:r>
            <a:r>
              <a:rPr lang="en-US" sz="1200" spc="-4" dirty="0">
                <a:solidFill>
                  <a:srgbClr val="000000"/>
                </a:solidFill>
                <a:latin typeface="Arial Black"/>
                <a:sym typeface="Arial"/>
              </a:rPr>
              <a:t> </a:t>
            </a:r>
            <a:r>
              <a:rPr lang="ru-RU" sz="1200" spc="-4" dirty="0">
                <a:solidFill>
                  <a:srgbClr val="000000"/>
                </a:solidFill>
                <a:latin typeface="Arial Black"/>
                <a:sym typeface="Arial"/>
              </a:rPr>
              <a:t>года </a:t>
            </a:r>
          </a:p>
          <a:p>
            <a:pPr algn="ctr" defTabSz="363755">
              <a:buClr>
                <a:srgbClr val="000000"/>
              </a:buClr>
            </a:pPr>
            <a:r>
              <a:rPr lang="ru-RU" sz="1200" b="0" strike="noStrike" spc="-4" dirty="0">
                <a:solidFill>
                  <a:srgbClr val="000000"/>
                </a:solidFill>
                <a:latin typeface="Arial Black"/>
                <a:ea typeface="Arial"/>
              </a:rPr>
              <a:t>Руководитель  Михайлова Елена Владимировна</a:t>
            </a:r>
          </a:p>
        </p:txBody>
      </p:sp>
      <p:sp>
        <p:nvSpPr>
          <p:cNvPr id="156" name="CustomShape 2"/>
          <p:cNvSpPr/>
          <p:nvPr/>
        </p:nvSpPr>
        <p:spPr>
          <a:xfrm>
            <a:off x="652320" y="1456920"/>
            <a:ext cx="2072160" cy="73460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008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569" b="1" strike="noStrike" spc="-21" dirty="0">
                <a:solidFill>
                  <a:srgbClr val="521F12"/>
                </a:solidFill>
                <a:latin typeface="Arial"/>
              </a:rPr>
              <a:t>        </a:t>
            </a:r>
            <a:r>
              <a:rPr lang="ru-RU" sz="1569" b="0" strike="noStrike" spc="-21" dirty="0">
                <a:solidFill>
                  <a:srgbClr val="521F12"/>
                </a:solidFill>
                <a:latin typeface="Arial"/>
              </a:rPr>
              <a:t>	</a:t>
            </a:r>
            <a:endParaRPr lang="ru-RU" sz="1569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569" b="1" strike="noStrike" spc="-21" dirty="0">
                <a:solidFill>
                  <a:srgbClr val="521F12"/>
                </a:solidFill>
                <a:latin typeface="Arial"/>
              </a:rPr>
              <a:t>	    </a:t>
            </a:r>
            <a:endParaRPr lang="ru-RU" sz="1569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569" b="0" strike="noStrike" spc="-1" dirty="0">
              <a:latin typeface="Arial"/>
            </a:endParaRPr>
          </a:p>
        </p:txBody>
      </p:sp>
      <p:sp>
        <p:nvSpPr>
          <p:cNvPr id="157" name="CustomShape 3"/>
          <p:cNvSpPr/>
          <p:nvPr/>
        </p:nvSpPr>
        <p:spPr>
          <a:xfrm>
            <a:off x="765631" y="3123204"/>
            <a:ext cx="5345640" cy="330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ru-RU"/>
          </a:p>
        </p:txBody>
      </p:sp>
      <p:sp>
        <p:nvSpPr>
          <p:cNvPr id="158" name="TextShape 4"/>
          <p:cNvSpPr txBox="1"/>
          <p:nvPr/>
        </p:nvSpPr>
        <p:spPr>
          <a:xfrm>
            <a:off x="10089720" y="7128000"/>
            <a:ext cx="461880" cy="280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/>
          <a:p>
            <a:pPr algn="r">
              <a:lnSpc>
                <a:spcPct val="100000"/>
              </a:lnSpc>
            </a:pPr>
            <a:endParaRPr lang="ru-RU" sz="1800" b="0" strike="noStrike" spc="-1" dirty="0">
              <a:latin typeface="Times New Roman"/>
            </a:endParaRPr>
          </a:p>
        </p:txBody>
      </p:sp>
      <p:sp>
        <p:nvSpPr>
          <p:cNvPr id="167" name="CustomShape 13"/>
          <p:cNvSpPr/>
          <p:nvPr/>
        </p:nvSpPr>
        <p:spPr>
          <a:xfrm>
            <a:off x="275304" y="4002285"/>
            <a:ext cx="471132" cy="445491"/>
          </a:xfrm>
          <a:prstGeom prst="teardrop">
            <a:avLst>
              <a:gd name="adj" fmla="val 100000"/>
            </a:avLst>
          </a:prstGeom>
          <a:solidFill>
            <a:srgbClr val="E4432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2000" b="1" strike="noStrike" spc="-1" dirty="0">
                <a:solidFill>
                  <a:srgbClr val="FFFFFF"/>
                </a:solidFill>
                <a:latin typeface="Calibri"/>
              </a:rPr>
              <a:t>3</a:t>
            </a:r>
            <a:endParaRPr lang="ru-RU" sz="2000" b="0" strike="noStrike" spc="-1" dirty="0">
              <a:latin typeface="Arial"/>
            </a:endParaRPr>
          </a:p>
        </p:txBody>
      </p:sp>
      <p:sp>
        <p:nvSpPr>
          <p:cNvPr id="173" name="Line 19"/>
          <p:cNvSpPr/>
          <p:nvPr/>
        </p:nvSpPr>
        <p:spPr>
          <a:xfrm flipV="1">
            <a:off x="987049" y="859487"/>
            <a:ext cx="9302833" cy="14048"/>
          </a:xfrm>
          <a:prstGeom prst="line">
            <a:avLst/>
          </a:prstGeom>
          <a:ln w="31680">
            <a:solidFill>
              <a:srgbClr val="E443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ru-RU"/>
          </a:p>
        </p:txBody>
      </p:sp>
      <p:sp>
        <p:nvSpPr>
          <p:cNvPr id="174" name="CustomShape 20"/>
          <p:cNvSpPr/>
          <p:nvPr/>
        </p:nvSpPr>
        <p:spPr>
          <a:xfrm>
            <a:off x="979961" y="1836433"/>
            <a:ext cx="9261766" cy="47867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285750" indent="-285750">
              <a:lnSpc>
                <a:spcPct val="90000"/>
              </a:lnSpc>
              <a:buFontTx/>
              <a:buChar char="-"/>
            </a:pPr>
            <a:r>
              <a:rPr lang="ru-RU" sz="1400" b="0" i="1" strike="noStrike" spc="-1" dirty="0">
                <a:solidFill>
                  <a:srgbClr val="000000"/>
                </a:solidFill>
                <a:latin typeface="Calibri"/>
              </a:rPr>
              <a:t>Семинары, вебинары, тренинги, встречи, круглые столы, обучающие программы – </a:t>
            </a:r>
            <a:r>
              <a:rPr lang="ru-RU" sz="1400" i="1" spc="-1" dirty="0">
                <a:solidFill>
                  <a:srgbClr val="000000"/>
                </a:solidFill>
                <a:latin typeface="Calibri"/>
              </a:rPr>
              <a:t>2083</a:t>
            </a:r>
            <a:r>
              <a:rPr lang="ru-RU" sz="1400" b="0" i="1" strike="noStrike" spc="-1" dirty="0">
                <a:solidFill>
                  <a:srgbClr val="000000"/>
                </a:solidFill>
                <a:latin typeface="Calibri"/>
              </a:rPr>
              <a:t> СМСП и 475 </a:t>
            </a:r>
            <a:r>
              <a:rPr lang="ru-RU" sz="1400" b="0" i="1" strike="noStrike" spc="-1" dirty="0" err="1">
                <a:solidFill>
                  <a:srgbClr val="000000"/>
                </a:solidFill>
                <a:latin typeface="Calibri"/>
              </a:rPr>
              <a:t>физ.лиц</a:t>
            </a:r>
            <a:endParaRPr lang="ru-RU" sz="1400" i="1" spc="-1" dirty="0">
              <a:solidFill>
                <a:srgbClr val="000000"/>
              </a:solidFill>
              <a:latin typeface="Calibri"/>
            </a:endParaRPr>
          </a:p>
          <a:p>
            <a:pPr marL="285750" indent="-285750">
              <a:lnSpc>
                <a:spcPct val="90000"/>
              </a:lnSpc>
              <a:buFontTx/>
              <a:buChar char="-"/>
            </a:pPr>
            <a:r>
              <a:rPr lang="ru-RU" sz="1400" b="0" i="1" strike="noStrike" spc="-1" dirty="0">
                <a:solidFill>
                  <a:srgbClr val="000000"/>
                </a:solidFill>
                <a:latin typeface="Calibri"/>
              </a:rPr>
              <a:t>Конференции, форумы – 593 СМСП и 181 </a:t>
            </a:r>
            <a:r>
              <a:rPr lang="ru-RU" sz="1400" b="0" i="1" strike="noStrike" spc="-1" dirty="0" err="1">
                <a:solidFill>
                  <a:srgbClr val="000000"/>
                </a:solidFill>
                <a:latin typeface="Calibri"/>
              </a:rPr>
              <a:t>физ.лиц</a:t>
            </a:r>
            <a:endParaRPr lang="ru-RU" sz="1400" b="0" i="1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CustomShape 11">
            <a:extLst>
              <a:ext uri="{FF2B5EF4-FFF2-40B4-BE49-F238E27FC236}">
                <a16:creationId xmlns:a16="http://schemas.microsoft.com/office/drawing/2014/main" id="{3A631FBB-97E8-48EC-B8A2-2737B5E1A4BA}"/>
              </a:ext>
            </a:extLst>
          </p:cNvPr>
          <p:cNvSpPr/>
          <p:nvPr/>
        </p:nvSpPr>
        <p:spPr>
          <a:xfrm>
            <a:off x="1023781" y="4001151"/>
            <a:ext cx="9392728" cy="352508"/>
          </a:xfrm>
          <a:prstGeom prst="roundRect">
            <a:avLst>
              <a:gd name="adj" fmla="val 16667"/>
            </a:avLst>
          </a:prstGeom>
          <a:solidFill>
            <a:srgbClr val="F490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400" b="1" strike="noStrike" spc="-1" dirty="0">
                <a:solidFill>
                  <a:srgbClr val="000000"/>
                </a:solidFill>
              </a:rPr>
              <a:t>Оказаны услуги по продвижению для </a:t>
            </a:r>
            <a:r>
              <a:rPr lang="ru-RU" sz="1400" b="1" spc="-1" dirty="0">
                <a:solidFill>
                  <a:srgbClr val="000000"/>
                </a:solidFill>
              </a:rPr>
              <a:t>282</a:t>
            </a:r>
            <a:r>
              <a:rPr lang="ru-RU" sz="1400" i="1" spc="-1" dirty="0">
                <a:solidFill>
                  <a:srgbClr val="000000"/>
                </a:solidFill>
              </a:rPr>
              <a:t> </a:t>
            </a:r>
            <a:r>
              <a:rPr lang="ru-RU" sz="1400" b="1" i="1" spc="-1" dirty="0">
                <a:solidFill>
                  <a:srgbClr val="000000"/>
                </a:solidFill>
              </a:rPr>
              <a:t>СМСП (</a:t>
            </a:r>
            <a:r>
              <a:rPr lang="ru-RU" sz="1400" b="1" spc="-1" dirty="0">
                <a:solidFill>
                  <a:srgbClr val="000000"/>
                </a:solidFill>
              </a:rPr>
              <a:t>из них 139 уникальных клиентов)</a:t>
            </a:r>
            <a:r>
              <a:rPr lang="ru-RU" sz="1400" i="1" spc="-1" dirty="0">
                <a:solidFill>
                  <a:srgbClr val="000000"/>
                </a:solidFill>
              </a:rPr>
              <a:t> </a:t>
            </a:r>
            <a:endParaRPr lang="ru-RU" sz="1400" b="0" strike="noStrike" spc="-1" dirty="0"/>
          </a:p>
        </p:txBody>
      </p:sp>
      <p:sp>
        <p:nvSpPr>
          <p:cNvPr id="28" name="CustomShape 21">
            <a:extLst>
              <a:ext uri="{FF2B5EF4-FFF2-40B4-BE49-F238E27FC236}">
                <a16:creationId xmlns:a16="http://schemas.microsoft.com/office/drawing/2014/main" id="{C03FB313-6AB2-487F-9191-1026DF17BA84}"/>
              </a:ext>
            </a:extLst>
          </p:cNvPr>
          <p:cNvSpPr/>
          <p:nvPr/>
        </p:nvSpPr>
        <p:spPr>
          <a:xfrm>
            <a:off x="1048575" y="4602608"/>
            <a:ext cx="9377911" cy="125427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90000"/>
              </a:lnSpc>
            </a:pPr>
            <a:r>
              <a:rPr lang="ru-RU" sz="1400" i="1" spc="-1" dirty="0">
                <a:solidFill>
                  <a:srgbClr val="000000"/>
                </a:solidFill>
                <a:latin typeface="Calibri"/>
              </a:rPr>
              <a:t>-   Продвижение на радиостанциях Ивановской </a:t>
            </a:r>
            <a:r>
              <a:rPr lang="ru-RU" sz="1400" i="1" spc="-1" dirty="0">
                <a:solidFill>
                  <a:srgbClr val="000000"/>
                </a:solidFill>
              </a:rPr>
              <a:t>области – 80 СМСП</a:t>
            </a:r>
          </a:p>
          <a:p>
            <a:pPr marL="171450" indent="-171450">
              <a:lnSpc>
                <a:spcPct val="90000"/>
              </a:lnSpc>
              <a:buFontTx/>
              <a:buChar char="-"/>
            </a:pPr>
            <a:r>
              <a:rPr lang="ru-RU" sz="1400" i="1" spc="-1" dirty="0">
                <a:solidFill>
                  <a:srgbClr val="000000"/>
                </a:solidFill>
              </a:rPr>
              <a:t>Продвижение в Интернете – 56 СМСП</a:t>
            </a:r>
          </a:p>
          <a:p>
            <a:pPr marL="171450" indent="-171450">
              <a:lnSpc>
                <a:spcPct val="90000"/>
              </a:lnSpc>
              <a:buFontTx/>
              <a:buChar char="-"/>
            </a:pPr>
            <a:r>
              <a:rPr lang="ru-RU" sz="1400" i="1" spc="-1" dirty="0">
                <a:solidFill>
                  <a:srgbClr val="000000"/>
                </a:solidFill>
              </a:rPr>
              <a:t>Продвижение в социальных сетях – 66 СМСП</a:t>
            </a:r>
          </a:p>
          <a:p>
            <a:pPr marL="171450" indent="-171450">
              <a:lnSpc>
                <a:spcPct val="90000"/>
              </a:lnSpc>
              <a:buFontTx/>
              <a:buChar char="-"/>
            </a:pPr>
            <a:r>
              <a:rPr lang="ru-RU" sz="1400" i="1" spc="-1" dirty="0">
                <a:solidFill>
                  <a:srgbClr val="000000"/>
                </a:solidFill>
              </a:rPr>
              <a:t>Сервис «Умный маркетолог» – 20 СМСП</a:t>
            </a:r>
          </a:p>
          <a:p>
            <a:pPr marL="171450" indent="-171450">
              <a:lnSpc>
                <a:spcPct val="90000"/>
              </a:lnSpc>
              <a:buFontTx/>
              <a:buChar char="-"/>
            </a:pPr>
            <a:r>
              <a:rPr lang="ru-RU" sz="1400" i="1" spc="-1" dirty="0">
                <a:solidFill>
                  <a:srgbClr val="000000"/>
                </a:solidFill>
              </a:rPr>
              <a:t>Реклама на цифровых экранах города – 30 СМСП</a:t>
            </a:r>
          </a:p>
          <a:p>
            <a:pPr marL="171450" indent="-171450">
              <a:lnSpc>
                <a:spcPct val="90000"/>
              </a:lnSpc>
              <a:buFontTx/>
              <a:buChar char="-"/>
            </a:pPr>
            <a:r>
              <a:rPr lang="ru-RU" sz="1400" i="1" spc="-1" dirty="0">
                <a:solidFill>
                  <a:srgbClr val="000000"/>
                </a:solidFill>
              </a:rPr>
              <a:t>Создание и оформление карточек компании в онлайн-картах Яндекс и 2ГИС – 30 СМСП</a:t>
            </a:r>
          </a:p>
        </p:txBody>
      </p:sp>
      <p:sp>
        <p:nvSpPr>
          <p:cNvPr id="2" name="CustomShape 11">
            <a:extLst>
              <a:ext uri="{FF2B5EF4-FFF2-40B4-BE49-F238E27FC236}">
                <a16:creationId xmlns:a16="http://schemas.microsoft.com/office/drawing/2014/main" id="{57AE9666-803D-9A8C-8690-F896EC7A4DF1}"/>
              </a:ext>
            </a:extLst>
          </p:cNvPr>
          <p:cNvSpPr/>
          <p:nvPr/>
        </p:nvSpPr>
        <p:spPr>
          <a:xfrm>
            <a:off x="1031189" y="6189483"/>
            <a:ext cx="9377911" cy="445491"/>
          </a:xfrm>
          <a:prstGeom prst="roundRect">
            <a:avLst>
              <a:gd name="adj" fmla="val 16667"/>
            </a:avLst>
          </a:prstGeom>
          <a:solidFill>
            <a:srgbClr val="F490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400" b="1" spc="-1" dirty="0">
                <a:solidFill>
                  <a:srgbClr val="000000"/>
                </a:solidFill>
              </a:rPr>
              <a:t>Организованы мероприятия (консультационные, образовательные, организационные, информационные и иные) </a:t>
            </a:r>
            <a:r>
              <a:rPr lang="ru-RU" sz="1400" b="1" strike="noStrike" spc="-1" dirty="0">
                <a:solidFill>
                  <a:srgbClr val="000000"/>
                </a:solidFill>
              </a:rPr>
              <a:t>–  </a:t>
            </a:r>
            <a:r>
              <a:rPr lang="ru-RU" sz="1400" b="1" spc="-1" dirty="0">
                <a:solidFill>
                  <a:srgbClr val="000000"/>
                </a:solidFill>
              </a:rPr>
              <a:t>121 </a:t>
            </a:r>
            <a:r>
              <a:rPr lang="ru-RU" sz="1400" b="1" strike="noStrike" spc="-1" dirty="0" err="1">
                <a:solidFill>
                  <a:srgbClr val="000000"/>
                </a:solidFill>
              </a:rPr>
              <a:t>шт</a:t>
            </a:r>
            <a:endParaRPr lang="ru-RU" sz="1400" b="0" strike="noStrike" spc="-1" dirty="0"/>
          </a:p>
        </p:txBody>
      </p:sp>
      <p:sp>
        <p:nvSpPr>
          <p:cNvPr id="3" name="CustomShape 13">
            <a:extLst>
              <a:ext uri="{FF2B5EF4-FFF2-40B4-BE49-F238E27FC236}">
                <a16:creationId xmlns:a16="http://schemas.microsoft.com/office/drawing/2014/main" id="{EF9CAAF1-0F3B-2757-5B5D-88A763A4B5A5}"/>
              </a:ext>
            </a:extLst>
          </p:cNvPr>
          <p:cNvSpPr/>
          <p:nvPr/>
        </p:nvSpPr>
        <p:spPr>
          <a:xfrm>
            <a:off x="311262" y="6184107"/>
            <a:ext cx="471132" cy="445491"/>
          </a:xfrm>
          <a:prstGeom prst="teardrop">
            <a:avLst>
              <a:gd name="adj" fmla="val 100000"/>
            </a:avLst>
          </a:prstGeom>
          <a:solidFill>
            <a:srgbClr val="E4432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2000" b="1" strike="noStrike" spc="-1" dirty="0">
                <a:solidFill>
                  <a:srgbClr val="FFFFFF"/>
                </a:solidFill>
                <a:latin typeface="Calibri"/>
              </a:rPr>
              <a:t>4</a:t>
            </a:r>
            <a:endParaRPr lang="ru-RU" sz="2000" b="0" strike="noStrike" spc="-1" dirty="0">
              <a:latin typeface="Arial"/>
            </a:endParaRPr>
          </a:p>
        </p:txBody>
      </p:sp>
      <p:sp>
        <p:nvSpPr>
          <p:cNvPr id="4" name="CustomShape 11">
            <a:extLst>
              <a:ext uri="{FF2B5EF4-FFF2-40B4-BE49-F238E27FC236}">
                <a16:creationId xmlns:a16="http://schemas.microsoft.com/office/drawing/2014/main" id="{424AA8FC-304A-ADF2-D49B-8F6973D86D59}"/>
              </a:ext>
            </a:extLst>
          </p:cNvPr>
          <p:cNvSpPr/>
          <p:nvPr/>
        </p:nvSpPr>
        <p:spPr>
          <a:xfrm>
            <a:off x="1048575" y="1301651"/>
            <a:ext cx="9392728" cy="352508"/>
          </a:xfrm>
          <a:prstGeom prst="roundRect">
            <a:avLst>
              <a:gd name="adj" fmla="val 16667"/>
            </a:avLst>
          </a:prstGeom>
          <a:solidFill>
            <a:srgbClr val="F490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400" b="1" strike="noStrike" spc="-1" dirty="0">
                <a:solidFill>
                  <a:srgbClr val="000000"/>
                </a:solidFill>
              </a:rPr>
              <a:t>Оказаны </a:t>
            </a:r>
            <a:r>
              <a:rPr lang="ru-RU" sz="1400" b="1" spc="-1" dirty="0">
                <a:solidFill>
                  <a:srgbClr val="000000"/>
                </a:solidFill>
              </a:rPr>
              <a:t>образовательные мероприятия </a:t>
            </a:r>
            <a:r>
              <a:rPr lang="ru-RU" sz="1400" b="1" strike="noStrike" spc="-1" dirty="0">
                <a:solidFill>
                  <a:srgbClr val="000000"/>
                </a:solidFill>
              </a:rPr>
              <a:t>для 3332 (из них 1721 уникальные клиенты)</a:t>
            </a:r>
            <a:r>
              <a:rPr lang="ru-RU" sz="1400" i="1" spc="-1" dirty="0">
                <a:solidFill>
                  <a:srgbClr val="000000"/>
                </a:solidFill>
              </a:rPr>
              <a:t> </a:t>
            </a:r>
            <a:endParaRPr lang="ru-RU" sz="1400" b="0" strike="noStrike" spc="-1" dirty="0"/>
          </a:p>
        </p:txBody>
      </p:sp>
      <p:sp>
        <p:nvSpPr>
          <p:cNvPr id="5" name="CustomShape 11">
            <a:extLst>
              <a:ext uri="{FF2B5EF4-FFF2-40B4-BE49-F238E27FC236}">
                <a16:creationId xmlns:a16="http://schemas.microsoft.com/office/drawing/2014/main" id="{68A492D3-AED5-1877-F5E5-FD8E43C3EB29}"/>
              </a:ext>
            </a:extLst>
          </p:cNvPr>
          <p:cNvSpPr/>
          <p:nvPr/>
        </p:nvSpPr>
        <p:spPr>
          <a:xfrm>
            <a:off x="1048575" y="2551704"/>
            <a:ext cx="9392728" cy="352508"/>
          </a:xfrm>
          <a:prstGeom prst="roundRect">
            <a:avLst>
              <a:gd name="adj" fmla="val 16667"/>
            </a:avLst>
          </a:prstGeom>
          <a:solidFill>
            <a:srgbClr val="F490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400" b="1" strike="noStrike" spc="-1" dirty="0">
                <a:solidFill>
                  <a:srgbClr val="000000"/>
                </a:solidFill>
              </a:rPr>
              <a:t>Оказаны консультационные услуги для 1342 человек</a:t>
            </a:r>
            <a:r>
              <a:rPr lang="ru-RU" sz="1400" b="1" spc="-1" dirty="0">
                <a:solidFill>
                  <a:srgbClr val="000000"/>
                </a:solidFill>
              </a:rPr>
              <a:t> (из них 912 </a:t>
            </a:r>
            <a:r>
              <a:rPr lang="ru-RU" sz="1400" b="1" spc="-1">
                <a:solidFill>
                  <a:srgbClr val="000000"/>
                </a:solidFill>
              </a:rPr>
              <a:t>уникальных клиентов)</a:t>
            </a:r>
            <a:r>
              <a:rPr lang="ru-RU" sz="1400" i="1" spc="-1">
                <a:solidFill>
                  <a:srgbClr val="000000"/>
                </a:solidFill>
              </a:rPr>
              <a:t> </a:t>
            </a:r>
            <a:endParaRPr lang="ru-RU" sz="1400" b="0" strike="noStrike" spc="-1" dirty="0"/>
          </a:p>
        </p:txBody>
      </p:sp>
      <p:sp>
        <p:nvSpPr>
          <p:cNvPr id="6" name="CustomShape 13">
            <a:extLst>
              <a:ext uri="{FF2B5EF4-FFF2-40B4-BE49-F238E27FC236}">
                <a16:creationId xmlns:a16="http://schemas.microsoft.com/office/drawing/2014/main" id="{DDCF1702-A1AE-7F0C-67A8-1D0D79AD978A}"/>
              </a:ext>
            </a:extLst>
          </p:cNvPr>
          <p:cNvSpPr/>
          <p:nvPr/>
        </p:nvSpPr>
        <p:spPr>
          <a:xfrm>
            <a:off x="311262" y="1259481"/>
            <a:ext cx="471132" cy="445491"/>
          </a:xfrm>
          <a:prstGeom prst="teardrop">
            <a:avLst>
              <a:gd name="adj" fmla="val 100000"/>
            </a:avLst>
          </a:prstGeom>
          <a:solidFill>
            <a:srgbClr val="E4432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2000" b="1" spc="-1" dirty="0">
                <a:solidFill>
                  <a:srgbClr val="FFFFFF"/>
                </a:solidFill>
                <a:latin typeface="Calibri"/>
              </a:rPr>
              <a:t>1</a:t>
            </a:r>
            <a:endParaRPr lang="ru-RU" sz="2000" b="0" strike="noStrike" spc="-1" dirty="0">
              <a:latin typeface="Arial"/>
            </a:endParaRPr>
          </a:p>
        </p:txBody>
      </p:sp>
      <p:sp>
        <p:nvSpPr>
          <p:cNvPr id="7" name="CustomShape 13">
            <a:extLst>
              <a:ext uri="{FF2B5EF4-FFF2-40B4-BE49-F238E27FC236}">
                <a16:creationId xmlns:a16="http://schemas.microsoft.com/office/drawing/2014/main" id="{C756DA33-910A-294B-38CD-9DD0E51073DA}"/>
              </a:ext>
            </a:extLst>
          </p:cNvPr>
          <p:cNvSpPr/>
          <p:nvPr/>
        </p:nvSpPr>
        <p:spPr>
          <a:xfrm>
            <a:off x="311262" y="2527796"/>
            <a:ext cx="471132" cy="445491"/>
          </a:xfrm>
          <a:prstGeom prst="teardrop">
            <a:avLst>
              <a:gd name="adj" fmla="val 100000"/>
            </a:avLst>
          </a:prstGeom>
          <a:solidFill>
            <a:srgbClr val="E4432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2000" b="1" spc="-1" dirty="0">
                <a:solidFill>
                  <a:srgbClr val="FFFFFF"/>
                </a:solidFill>
                <a:latin typeface="Calibri"/>
              </a:rPr>
              <a:t>2</a:t>
            </a:r>
            <a:endParaRPr lang="ru-RU" sz="2000" b="0" strike="noStrike" spc="-1" dirty="0">
              <a:latin typeface="Arial"/>
            </a:endParaRPr>
          </a:p>
        </p:txBody>
      </p:sp>
      <p:sp>
        <p:nvSpPr>
          <p:cNvPr id="8" name="CustomShape 21">
            <a:extLst>
              <a:ext uri="{FF2B5EF4-FFF2-40B4-BE49-F238E27FC236}">
                <a16:creationId xmlns:a16="http://schemas.microsoft.com/office/drawing/2014/main" id="{BAB73F5F-F886-7E2E-D05C-349C12DDE57B}"/>
              </a:ext>
            </a:extLst>
          </p:cNvPr>
          <p:cNvSpPr/>
          <p:nvPr/>
        </p:nvSpPr>
        <p:spPr>
          <a:xfrm>
            <a:off x="1038598" y="3069131"/>
            <a:ext cx="9377911" cy="67257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90000"/>
              </a:lnSpc>
            </a:pPr>
            <a:r>
              <a:rPr lang="ru-RU" sz="1400" i="1" spc="-1" dirty="0">
                <a:solidFill>
                  <a:srgbClr val="000000"/>
                </a:solidFill>
                <a:latin typeface="Calibri"/>
              </a:rPr>
              <a:t>-   </a:t>
            </a:r>
            <a:r>
              <a:rPr lang="ru-RU" sz="1400" i="1" spc="-1" dirty="0">
                <a:solidFill>
                  <a:srgbClr val="000000"/>
                </a:solidFill>
              </a:rPr>
              <a:t>Консультационные услуги по мерам государственной поддержки – 228 СМСП и 14 </a:t>
            </a:r>
            <a:r>
              <a:rPr lang="ru-RU" sz="1400" i="1" spc="-1" dirty="0" err="1">
                <a:solidFill>
                  <a:srgbClr val="000000"/>
                </a:solidFill>
              </a:rPr>
              <a:t>физ.лиц</a:t>
            </a:r>
            <a:endParaRPr lang="ru-RU" sz="1400" i="1" spc="-1" dirty="0">
              <a:solidFill>
                <a:srgbClr val="000000"/>
              </a:solidFill>
            </a:endParaRPr>
          </a:p>
          <a:p>
            <a:pPr marL="171450" indent="-171450">
              <a:lnSpc>
                <a:spcPct val="90000"/>
              </a:lnSpc>
              <a:buFontTx/>
              <a:buChar char="-"/>
            </a:pPr>
            <a:r>
              <a:rPr lang="ru-RU" sz="1400" i="1" spc="-1" dirty="0">
                <a:solidFill>
                  <a:srgbClr val="000000"/>
                </a:solidFill>
              </a:rPr>
              <a:t>Консультация по началу ведения бизнеса – 250 физ. лиц</a:t>
            </a:r>
          </a:p>
          <a:p>
            <a:pPr marL="171450" indent="-171450">
              <a:lnSpc>
                <a:spcPct val="90000"/>
              </a:lnSpc>
              <a:buFontTx/>
              <a:buChar char="-"/>
            </a:pPr>
            <a:r>
              <a:rPr lang="ru-RU" sz="1400" i="1" spc="-1" dirty="0">
                <a:solidFill>
                  <a:srgbClr val="000000"/>
                </a:solidFill>
              </a:rPr>
              <a:t>Правовые и финансовые консультации – 850 СМСП</a:t>
            </a:r>
          </a:p>
        </p:txBody>
      </p:sp>
    </p:spTree>
    <p:extLst>
      <p:ext uri="{BB962C8B-B14F-4D97-AF65-F5344CB8AC3E}">
        <p14:creationId xmlns:p14="http://schemas.microsoft.com/office/powerpoint/2010/main" val="23646411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Скругленный прямоугольник 37">
            <a:extLst>
              <a:ext uri="{FF2B5EF4-FFF2-40B4-BE49-F238E27FC236}">
                <a16:creationId xmlns:a16="http://schemas.microsoft.com/office/drawing/2014/main" id="{B7BD1809-2F47-606E-F771-41F105340490}"/>
              </a:ext>
            </a:extLst>
          </p:cNvPr>
          <p:cNvSpPr/>
          <p:nvPr/>
        </p:nvSpPr>
        <p:spPr>
          <a:xfrm>
            <a:off x="1006763" y="1121840"/>
            <a:ext cx="9042400" cy="1556705"/>
          </a:xfrm>
          <a:prstGeom prst="roundRect">
            <a:avLst>
              <a:gd name="adj" fmla="val 23289"/>
            </a:avLst>
          </a:prstGeom>
          <a:solidFill>
            <a:srgbClr val="F490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1950" indent="0" algn="just">
              <a:buNone/>
              <a:tabLst>
                <a:tab pos="540385" algn="l"/>
              </a:tabLst>
            </a:pPr>
            <a:endParaRPr lang="ru-RU" sz="12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361950" indent="0" algn="just">
              <a:buNone/>
              <a:tabLst>
                <a:tab pos="540385" algn="l"/>
              </a:tabLst>
            </a:pPr>
            <a:endParaRPr lang="ru-RU" sz="12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361950" indent="0" algn="just">
              <a:buNone/>
              <a:tabLst>
                <a:tab pos="540385" algn="l"/>
              </a:tabLst>
            </a:pPr>
            <a:r>
              <a:rPr lang="ru-RU" sz="1200" dirty="0">
                <a:solidFill>
                  <a:srgbClr val="000000"/>
                </a:solidFill>
                <a:cs typeface="Times New Roman" panose="02020603050405020304" pitchFamily="18" charset="0"/>
              </a:rPr>
              <a:t>На 19.12.2025 оказано </a:t>
            </a:r>
            <a:r>
              <a:rPr lang="ru-RU" sz="1200" b="1" dirty="0">
                <a:solidFill>
                  <a:srgbClr val="000000"/>
                </a:solidFill>
                <a:cs typeface="Times New Roman" panose="02020603050405020304" pitchFamily="18" charset="0"/>
              </a:rPr>
              <a:t>694</a:t>
            </a:r>
            <a:r>
              <a:rPr lang="ru-RU" sz="1200" dirty="0">
                <a:solidFill>
                  <a:srgbClr val="000000"/>
                </a:solidFill>
                <a:cs typeface="Times New Roman" panose="02020603050405020304" pitchFamily="18" charset="0"/>
              </a:rPr>
              <a:t> услуг и консультаций:</a:t>
            </a:r>
          </a:p>
          <a:p>
            <a:pPr marL="449580" lvl="0" indent="450215">
              <a:lnSpc>
                <a:spcPct val="100000"/>
              </a:lnSpc>
              <a:spcBef>
                <a:spcPts val="0"/>
              </a:spcBef>
              <a:tabLst>
                <a:tab pos="540385" algn="l"/>
              </a:tabLst>
            </a:pPr>
            <a:r>
              <a:rPr lang="ru-RU" sz="1200" b="1" dirty="0">
                <a:solidFill>
                  <a:srgbClr val="000000"/>
                </a:solidFill>
                <a:cs typeface="Times New Roman" panose="02020603050405020304" pitchFamily="18" charset="0"/>
              </a:rPr>
              <a:t>89 </a:t>
            </a:r>
            <a:r>
              <a:rPr lang="ru-RU" sz="1200" dirty="0">
                <a:solidFill>
                  <a:srgbClr val="000000"/>
                </a:solidFill>
                <a:cs typeface="Times New Roman" panose="02020603050405020304" pitchFamily="18" charset="0"/>
              </a:rPr>
              <a:t>консультаций оказаны по мерам государственной поддержки,</a:t>
            </a:r>
          </a:p>
          <a:p>
            <a:pPr marL="449580" lvl="0" indent="450215">
              <a:lnSpc>
                <a:spcPct val="100000"/>
              </a:lnSpc>
              <a:spcBef>
                <a:spcPts val="0"/>
              </a:spcBef>
              <a:tabLst>
                <a:tab pos="540385" algn="l"/>
              </a:tabLst>
            </a:pPr>
            <a:r>
              <a:rPr lang="ru-RU" sz="1200" b="1" dirty="0">
                <a:solidFill>
                  <a:srgbClr val="000000"/>
                </a:solidFill>
                <a:cs typeface="Times New Roman" panose="02020603050405020304" pitchFamily="18" charset="0"/>
              </a:rPr>
              <a:t>23</a:t>
            </a:r>
            <a:r>
              <a:rPr lang="ru-RU" sz="1200" dirty="0">
                <a:solidFill>
                  <a:srgbClr val="000000"/>
                </a:solidFill>
                <a:cs typeface="Times New Roman" panose="02020603050405020304" pitchFamily="18" charset="0"/>
              </a:rPr>
              <a:t> услуги оказано по подготовке документов на соискание мер поддержки, </a:t>
            </a:r>
          </a:p>
          <a:p>
            <a:pPr marL="449580" lvl="0" indent="450215">
              <a:lnSpc>
                <a:spcPct val="100000"/>
              </a:lnSpc>
              <a:spcBef>
                <a:spcPts val="0"/>
              </a:spcBef>
              <a:tabLst>
                <a:tab pos="540385" algn="l"/>
              </a:tabLst>
            </a:pPr>
            <a:r>
              <a:rPr lang="ru-RU" sz="1200" b="1" dirty="0">
                <a:solidFill>
                  <a:srgbClr val="000000"/>
                </a:solidFill>
                <a:cs typeface="Times New Roman" panose="02020603050405020304" pitchFamily="18" charset="0"/>
              </a:rPr>
              <a:t>155</a:t>
            </a:r>
            <a:r>
              <a:rPr lang="ru-RU" sz="1200" dirty="0">
                <a:solidFill>
                  <a:srgbClr val="000000"/>
                </a:solidFill>
                <a:cs typeface="Times New Roman" panose="02020603050405020304" pitchFamily="18" charset="0"/>
              </a:rPr>
              <a:t> услуг оказано по организации участия в выставочно-ярмарочных мероприятиях, в т.ч. проекте  ФЕРМ</a:t>
            </a:r>
            <a:r>
              <a:rPr lang="en-US" sz="1200" dirty="0">
                <a:solidFill>
                  <a:srgbClr val="000000"/>
                </a:solidFill>
                <a:cs typeface="Times New Roman" panose="02020603050405020304" pitchFamily="18" charset="0"/>
              </a:rPr>
              <a:t>STORE</a:t>
            </a:r>
            <a:r>
              <a:rPr lang="ru-RU" sz="1200" dirty="0">
                <a:solidFill>
                  <a:srgbClr val="000000"/>
                </a:solidFill>
                <a:cs typeface="Times New Roman" panose="02020603050405020304" pitchFamily="18" charset="0"/>
              </a:rPr>
              <a:t>;</a:t>
            </a:r>
          </a:p>
          <a:p>
            <a:pPr marL="449580" indent="450215">
              <a:tabLst>
                <a:tab pos="540385" algn="l"/>
              </a:tabLst>
            </a:pPr>
            <a:r>
              <a:rPr lang="ru-RU" sz="1200" b="1" dirty="0">
                <a:solidFill>
                  <a:srgbClr val="000000"/>
                </a:solidFill>
                <a:cs typeface="Times New Roman" panose="02020603050405020304" pitchFamily="18" charset="0"/>
              </a:rPr>
              <a:t>280, (в т.ч. 209 СМСП, 71 физ. лица) </a:t>
            </a:r>
            <a:r>
              <a:rPr lang="ru-RU" sz="1200" dirty="0">
                <a:solidFill>
                  <a:srgbClr val="000000"/>
                </a:solidFill>
                <a:cs typeface="Times New Roman" panose="02020603050405020304" pitchFamily="18" charset="0"/>
              </a:rPr>
              <a:t>оказана услуга участия в образовательных и информационно-консультационных мероприятиях; </a:t>
            </a:r>
          </a:p>
          <a:p>
            <a:pPr marL="449580" indent="450215">
              <a:lnSpc>
                <a:spcPct val="100000"/>
              </a:lnSpc>
              <a:spcBef>
                <a:spcPts val="0"/>
              </a:spcBef>
              <a:tabLst>
                <a:tab pos="540385" algn="l"/>
              </a:tabLst>
            </a:pPr>
            <a:r>
              <a:rPr lang="ru-RU" sz="1200" b="1" dirty="0">
                <a:solidFill>
                  <a:srgbClr val="000000"/>
                </a:solidFill>
                <a:cs typeface="Times New Roman" panose="02020603050405020304" pitchFamily="18" charset="0"/>
              </a:rPr>
              <a:t>147</a:t>
            </a:r>
            <a:r>
              <a:rPr lang="ru-RU" sz="1200" dirty="0">
                <a:solidFill>
                  <a:srgbClr val="000000"/>
                </a:solidFill>
                <a:cs typeface="Times New Roman" panose="02020603050405020304" pitchFamily="18" charset="0"/>
              </a:rPr>
              <a:t> услуг оказано по казначейскому сопровождению получателей мер государственной поддержки.</a:t>
            </a:r>
          </a:p>
          <a:p>
            <a:pPr marL="447675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540385" algn="l"/>
              </a:tabLst>
            </a:pPr>
            <a:endParaRPr lang="ru-RU" sz="1200" b="1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7675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540385" algn="l"/>
              </a:tabLst>
            </a:pPr>
            <a:endParaRPr lang="ru-RU" sz="1200" b="1" dirty="0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ADDE6811-2ABD-0F05-7F06-85E2F2DE3445}"/>
              </a:ext>
            </a:extLst>
          </p:cNvPr>
          <p:cNvSpPr/>
          <p:nvPr/>
        </p:nvSpPr>
        <p:spPr>
          <a:xfrm>
            <a:off x="3149233" y="130725"/>
            <a:ext cx="4772854" cy="9911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rgbClr val="000000"/>
              </a:buClr>
            </a:pPr>
            <a:r>
              <a:rPr lang="ru-RU" sz="1200" b="1" dirty="0">
                <a:solidFill>
                  <a:schemeClr val="tx1"/>
                </a:solidFill>
                <a:latin typeface="Arial Black" panose="020B0A04020102020204" pitchFamily="34" charset="0"/>
                <a:ea typeface="Arial"/>
                <a:cs typeface="Arial"/>
                <a:sym typeface="Arial"/>
              </a:rPr>
              <a:t>СЕЛЬСКОЕ ХОЗЯЙСТВО</a:t>
            </a:r>
            <a:endParaRPr lang="ru-RU" sz="1200" b="1" spc="-1" dirty="0">
              <a:solidFill>
                <a:schemeClr val="tx1"/>
              </a:solidFill>
              <a:latin typeface="Arial Black" panose="020B0A04020102020204" pitchFamily="34" charset="0"/>
              <a:ea typeface="Arial"/>
            </a:endParaRPr>
          </a:p>
          <a:p>
            <a:pPr algn="ctr" defTabSz="363755">
              <a:buClr>
                <a:srgbClr val="000000"/>
              </a:buClr>
            </a:pPr>
            <a:r>
              <a:rPr lang="ru-RU" sz="1200" spc="-4" dirty="0">
                <a:solidFill>
                  <a:srgbClr val="000000"/>
                </a:solidFill>
                <a:latin typeface="Arial Black"/>
                <a:sym typeface="Arial"/>
              </a:rPr>
              <a:t>Итоги 2025</a:t>
            </a:r>
            <a:r>
              <a:rPr lang="en-US" sz="1200" spc="-4" dirty="0">
                <a:solidFill>
                  <a:srgbClr val="000000"/>
                </a:solidFill>
                <a:latin typeface="Arial Black"/>
                <a:sym typeface="Arial"/>
              </a:rPr>
              <a:t> </a:t>
            </a:r>
            <a:r>
              <a:rPr lang="ru-RU" sz="1200" spc="-4" dirty="0">
                <a:solidFill>
                  <a:srgbClr val="000000"/>
                </a:solidFill>
                <a:latin typeface="Arial Black"/>
                <a:sym typeface="Arial"/>
              </a:rPr>
              <a:t>года </a:t>
            </a:r>
          </a:p>
          <a:p>
            <a:pPr algn="ctr" defTabSz="363755">
              <a:buClr>
                <a:srgbClr val="000000"/>
              </a:buClr>
            </a:pPr>
            <a:r>
              <a:rPr lang="ru-RU" sz="1200" spc="-4" dirty="0">
                <a:solidFill>
                  <a:srgbClr val="000000"/>
                </a:solidFill>
                <a:latin typeface="Arial Black" panose="020B0A04020102020204" pitchFamily="34" charset="0"/>
                <a:ea typeface="Arial"/>
              </a:rPr>
              <a:t>Руководитель  Зуев Борис Альбертович</a:t>
            </a:r>
            <a:endParaRPr lang="en-US" sz="1200" b="1" dirty="0">
              <a:solidFill>
                <a:srgbClr val="E44328"/>
              </a:solidFill>
              <a:latin typeface="Arial Black" panose="020B0A04020102020204" pitchFamily="34" charset="0"/>
              <a:ea typeface="Arial"/>
              <a:cs typeface="Arial"/>
              <a:sym typeface="Arial"/>
            </a:endParaRPr>
          </a:p>
          <a:p>
            <a:pPr algn="ctr">
              <a:buClr>
                <a:srgbClr val="000000"/>
              </a:buClr>
            </a:pPr>
            <a:endParaRPr lang="ru-RU" sz="759" b="1" dirty="0">
              <a:solidFill>
                <a:srgbClr val="E4432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B6120D05-492B-E32C-B204-96943B7ECDC3}"/>
              </a:ext>
            </a:extLst>
          </p:cNvPr>
          <p:cNvCxnSpPr>
            <a:cxnSpLocks/>
          </p:cNvCxnSpPr>
          <p:nvPr/>
        </p:nvCxnSpPr>
        <p:spPr>
          <a:xfrm>
            <a:off x="3377711" y="848221"/>
            <a:ext cx="4315897" cy="0"/>
          </a:xfrm>
          <a:prstGeom prst="line">
            <a:avLst/>
          </a:prstGeom>
          <a:ln w="31750">
            <a:solidFill>
              <a:srgbClr val="E443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ardrop 46">
            <a:extLst>
              <a:ext uri="{FF2B5EF4-FFF2-40B4-BE49-F238E27FC236}">
                <a16:creationId xmlns:a16="http://schemas.microsoft.com/office/drawing/2014/main" id="{ECC285AE-5915-71A3-5FAD-3B7E0848E186}"/>
              </a:ext>
            </a:extLst>
          </p:cNvPr>
          <p:cNvSpPr/>
          <p:nvPr/>
        </p:nvSpPr>
        <p:spPr>
          <a:xfrm>
            <a:off x="292608" y="1121840"/>
            <a:ext cx="512149" cy="504192"/>
          </a:xfrm>
          <a:prstGeom prst="teardrop">
            <a:avLst/>
          </a:prstGeom>
          <a:solidFill>
            <a:srgbClr val="E4432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1400" b="1" dirty="0">
                <a:solidFill>
                  <a:prstClr val="white"/>
                </a:solidFill>
              </a:rPr>
              <a:t>1</a:t>
            </a:r>
            <a:endParaRPr lang="en-US" sz="1400" b="1" dirty="0">
              <a:solidFill>
                <a:prstClr val="white"/>
              </a:solidFill>
            </a:endParaRPr>
          </a:p>
        </p:txBody>
      </p:sp>
      <p:sp>
        <p:nvSpPr>
          <p:cNvPr id="3" name="Скругленный прямоугольник 37">
            <a:extLst>
              <a:ext uri="{FF2B5EF4-FFF2-40B4-BE49-F238E27FC236}">
                <a16:creationId xmlns:a16="http://schemas.microsoft.com/office/drawing/2014/main" id="{FF3EEFF1-916F-21F0-65C6-020ACC9413BB}"/>
              </a:ext>
            </a:extLst>
          </p:cNvPr>
          <p:cNvSpPr/>
          <p:nvPr/>
        </p:nvSpPr>
        <p:spPr>
          <a:xfrm>
            <a:off x="1006763" y="3215399"/>
            <a:ext cx="9384746" cy="1445646"/>
          </a:xfrm>
          <a:prstGeom prst="roundRect">
            <a:avLst>
              <a:gd name="adj" fmla="val 23289"/>
            </a:avLst>
          </a:prstGeom>
          <a:solidFill>
            <a:srgbClr val="F490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7675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540385" algn="l"/>
              </a:tabLst>
            </a:pPr>
            <a:endParaRPr lang="ru-RU" sz="1200" b="1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7675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540385" algn="l"/>
              </a:tabLst>
            </a:pPr>
            <a:r>
              <a:rPr lang="ru-RU" sz="1200" b="1" dirty="0">
                <a:solidFill>
                  <a:srgbClr val="000000"/>
                </a:solidFill>
                <a:cs typeface="Times New Roman" panose="02020603050405020304" pitchFamily="18" charset="0"/>
              </a:rPr>
              <a:t>Выставочно-ярмарочная деятельность:</a:t>
            </a:r>
          </a:p>
          <a:p>
            <a:pPr marL="449263" indent="-1588" algn="just">
              <a:lnSpc>
                <a:spcPct val="100000"/>
              </a:lnSpc>
              <a:spcBef>
                <a:spcPts val="0"/>
              </a:spcBef>
              <a:tabLst>
                <a:tab pos="540385" algn="l"/>
              </a:tabLst>
            </a:pPr>
            <a:r>
              <a:rPr lang="ru-RU" sz="1200" dirty="0">
                <a:solidFill>
                  <a:srgbClr val="000000"/>
                </a:solidFill>
                <a:cs typeface="Times New Roman" panose="02020603050405020304" pitchFamily="18" charset="0"/>
              </a:rPr>
              <a:t>В 2025 году проведено </a:t>
            </a:r>
            <a:r>
              <a:rPr lang="ru-RU" sz="1200" b="1" dirty="0">
                <a:solidFill>
                  <a:srgbClr val="000000"/>
                </a:solidFill>
                <a:cs typeface="Times New Roman" panose="02020603050405020304" pitchFamily="18" charset="0"/>
              </a:rPr>
              <a:t>25</a:t>
            </a:r>
            <a:r>
              <a:rPr lang="ru-RU" sz="1200" dirty="0">
                <a:solidFill>
                  <a:srgbClr val="000000"/>
                </a:solidFill>
                <a:cs typeface="Times New Roman" panose="02020603050405020304" pitchFamily="18" charset="0"/>
              </a:rPr>
              <a:t> Фестивалей фермерских продуктов: </a:t>
            </a:r>
          </a:p>
          <a:p>
            <a:pPr marL="449263" indent="-1588" algn="just">
              <a:lnSpc>
                <a:spcPct val="100000"/>
              </a:lnSpc>
              <a:spcBef>
                <a:spcPts val="0"/>
              </a:spcBef>
              <a:tabLst>
                <a:tab pos="540385" algn="l"/>
              </a:tabLst>
            </a:pPr>
            <a:r>
              <a:rPr lang="ru-RU" sz="1200" dirty="0">
                <a:solidFill>
                  <a:srgbClr val="000000"/>
                </a:solidFill>
                <a:cs typeface="Times New Roman" panose="02020603050405020304" pitchFamily="18" charset="0"/>
              </a:rPr>
              <a:t>120 уникальных СХТП и ЛПХ приняли участие в качестве экспонентов </a:t>
            </a:r>
          </a:p>
          <a:p>
            <a:pPr marL="447675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540385" algn="l"/>
              </a:tabLst>
            </a:pPr>
            <a:r>
              <a:rPr lang="ru-RU" sz="1200" b="1" dirty="0">
                <a:solidFill>
                  <a:srgbClr val="000000"/>
                </a:solidFill>
                <a:cs typeface="Times New Roman" panose="02020603050405020304" pitchFamily="18" charset="0"/>
              </a:rPr>
              <a:t>770 торговых мест было организовано</a:t>
            </a:r>
          </a:p>
        </p:txBody>
      </p:sp>
      <p:sp>
        <p:nvSpPr>
          <p:cNvPr id="8" name="Teardrop 46">
            <a:extLst>
              <a:ext uri="{FF2B5EF4-FFF2-40B4-BE49-F238E27FC236}">
                <a16:creationId xmlns:a16="http://schemas.microsoft.com/office/drawing/2014/main" id="{4892D9A9-20D2-7287-1425-0ABA87A76B35}"/>
              </a:ext>
            </a:extLst>
          </p:cNvPr>
          <p:cNvSpPr/>
          <p:nvPr/>
        </p:nvSpPr>
        <p:spPr>
          <a:xfrm>
            <a:off x="292607" y="3275645"/>
            <a:ext cx="512149" cy="504192"/>
          </a:xfrm>
          <a:prstGeom prst="teardrop">
            <a:avLst/>
          </a:prstGeom>
          <a:solidFill>
            <a:srgbClr val="E4432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1400" b="1" dirty="0">
                <a:solidFill>
                  <a:prstClr val="white"/>
                </a:solidFill>
              </a:rPr>
              <a:t>2</a:t>
            </a:r>
            <a:endParaRPr lang="en-US" sz="1400" b="1" dirty="0">
              <a:solidFill>
                <a:prstClr val="white"/>
              </a:solidFill>
            </a:endParaRPr>
          </a:p>
        </p:txBody>
      </p:sp>
      <p:sp>
        <p:nvSpPr>
          <p:cNvPr id="9" name="Teardrop 46">
            <a:extLst>
              <a:ext uri="{FF2B5EF4-FFF2-40B4-BE49-F238E27FC236}">
                <a16:creationId xmlns:a16="http://schemas.microsoft.com/office/drawing/2014/main" id="{1CAF748C-EC64-A7DF-FF80-D257B3063356}"/>
              </a:ext>
            </a:extLst>
          </p:cNvPr>
          <p:cNvSpPr/>
          <p:nvPr/>
        </p:nvSpPr>
        <p:spPr>
          <a:xfrm>
            <a:off x="292606" y="5177354"/>
            <a:ext cx="512149" cy="504192"/>
          </a:xfrm>
          <a:prstGeom prst="teardrop">
            <a:avLst/>
          </a:prstGeom>
          <a:solidFill>
            <a:srgbClr val="E4432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1400" b="1" dirty="0">
                <a:solidFill>
                  <a:prstClr val="white"/>
                </a:solidFill>
              </a:rPr>
              <a:t>3</a:t>
            </a:r>
            <a:endParaRPr lang="en-US" sz="1400" b="1" dirty="0">
              <a:solidFill>
                <a:prstClr val="white"/>
              </a:solidFill>
            </a:endParaRPr>
          </a:p>
        </p:txBody>
      </p:sp>
      <p:sp>
        <p:nvSpPr>
          <p:cNvPr id="10" name="Скругленный прямоугольник 37">
            <a:extLst>
              <a:ext uri="{FF2B5EF4-FFF2-40B4-BE49-F238E27FC236}">
                <a16:creationId xmlns:a16="http://schemas.microsoft.com/office/drawing/2014/main" id="{FA56A4EE-9CD7-D4C4-DA7C-2352A80F7DA3}"/>
              </a:ext>
            </a:extLst>
          </p:cNvPr>
          <p:cNvSpPr/>
          <p:nvPr/>
        </p:nvSpPr>
        <p:spPr>
          <a:xfrm>
            <a:off x="1006764" y="5177354"/>
            <a:ext cx="9384746" cy="2130666"/>
          </a:xfrm>
          <a:prstGeom prst="roundRect">
            <a:avLst>
              <a:gd name="adj" fmla="val 23289"/>
            </a:avLst>
          </a:prstGeom>
          <a:solidFill>
            <a:srgbClr val="F490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95689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540385" algn="l"/>
              </a:tabLst>
            </a:pPr>
            <a:r>
              <a:rPr lang="ru-RU" sz="1400" b="1" dirty="0">
                <a:solidFill>
                  <a:srgbClr val="000000"/>
                </a:solidFill>
                <a:cs typeface="Times New Roman" panose="02020603050405020304" pitchFamily="18" charset="0"/>
              </a:rPr>
              <a:t>Проект ФЕРМ</a:t>
            </a:r>
            <a:r>
              <a:rPr lang="en-US" sz="1400" b="1" dirty="0">
                <a:solidFill>
                  <a:srgbClr val="000000"/>
                </a:solidFill>
                <a:cs typeface="Times New Roman" panose="02020603050405020304" pitchFamily="18" charset="0"/>
              </a:rPr>
              <a:t>STORE </a:t>
            </a:r>
            <a:r>
              <a:rPr lang="ru-RU" sz="1400" b="1" dirty="0">
                <a:solidFill>
                  <a:srgbClr val="000000"/>
                </a:solidFill>
                <a:cs typeface="Times New Roman" panose="02020603050405020304" pitchFamily="18" charset="0"/>
              </a:rPr>
              <a:t>сегодня это:</a:t>
            </a:r>
          </a:p>
          <a:p>
            <a:pPr marL="367139" indent="-17145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540385" algn="l"/>
              </a:tabLst>
            </a:pPr>
            <a:r>
              <a:rPr lang="ru-RU" sz="1200" dirty="0">
                <a:solidFill>
                  <a:srgbClr val="000000"/>
                </a:solidFill>
                <a:cs typeface="Times New Roman" panose="02020603050405020304" pitchFamily="18" charset="0"/>
              </a:rPr>
              <a:t>Успешно реализованная модель кооперации фермерских хозяйств</a:t>
            </a:r>
          </a:p>
          <a:p>
            <a:pPr marL="367139" indent="-17145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540385" algn="l"/>
              </a:tabLst>
            </a:pPr>
            <a:r>
              <a:rPr lang="ru-RU" sz="1200" b="1" dirty="0">
                <a:solidFill>
                  <a:srgbClr val="000000"/>
                </a:solidFill>
                <a:cs typeface="Times New Roman" panose="02020603050405020304" pitchFamily="18" charset="0"/>
              </a:rPr>
              <a:t>4</a:t>
            </a:r>
            <a:r>
              <a:rPr lang="ru-RU" sz="1200" dirty="0">
                <a:solidFill>
                  <a:srgbClr val="000000"/>
                </a:solidFill>
                <a:cs typeface="Times New Roman" panose="02020603050405020304" pitchFamily="18" charset="0"/>
              </a:rPr>
              <a:t> действующих магазина (2 в Иваново и 2 в Шуе) и один в стадии открытия в Родниках</a:t>
            </a:r>
          </a:p>
          <a:p>
            <a:pPr marL="367139" indent="-17145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540385" algn="l"/>
              </a:tabLst>
            </a:pPr>
            <a:r>
              <a:rPr lang="ru-RU" sz="1200" b="1" dirty="0">
                <a:solidFill>
                  <a:srgbClr val="000000"/>
                </a:solidFill>
                <a:cs typeface="Times New Roman" panose="02020603050405020304" pitchFamily="18" charset="0"/>
              </a:rPr>
              <a:t>34</a:t>
            </a:r>
            <a:r>
              <a:rPr lang="ru-RU" sz="1200" dirty="0">
                <a:solidFill>
                  <a:srgbClr val="000000"/>
                </a:solidFill>
                <a:cs typeface="Times New Roman" panose="02020603050405020304" pitchFamily="18" charset="0"/>
              </a:rPr>
              <a:t> поставщика фермерской продукции, которые выполняют все необходимые условия по лицензированию, маркировке и декларированию продукции</a:t>
            </a:r>
          </a:p>
          <a:p>
            <a:pPr marL="367139" indent="-17145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540385" algn="l"/>
              </a:tabLst>
            </a:pPr>
            <a:r>
              <a:rPr lang="ru-RU" sz="1200" b="1" dirty="0">
                <a:solidFill>
                  <a:srgbClr val="000000"/>
                </a:solidFill>
                <a:cs typeface="Times New Roman" panose="02020603050405020304" pitchFamily="18" charset="0"/>
              </a:rPr>
              <a:t>418</a:t>
            </a:r>
            <a:r>
              <a:rPr lang="ru-RU" sz="12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rgbClr val="000000"/>
                </a:solidFill>
                <a:cs typeface="Times New Roman" panose="02020603050405020304" pitchFamily="18" charset="0"/>
              </a:rPr>
              <a:t>SKU </a:t>
            </a:r>
            <a:r>
              <a:rPr lang="ru-RU" sz="1200" dirty="0">
                <a:solidFill>
                  <a:srgbClr val="000000"/>
                </a:solidFill>
                <a:cs typeface="Times New Roman" panose="02020603050405020304" pitchFamily="18" charset="0"/>
              </a:rPr>
              <a:t>представлено на полках</a:t>
            </a:r>
          </a:p>
          <a:p>
            <a:pPr marL="367139" indent="-17145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540385" algn="l"/>
              </a:tabLst>
            </a:pPr>
            <a:r>
              <a:rPr lang="ru-RU" sz="1200" dirty="0">
                <a:solidFill>
                  <a:srgbClr val="000000"/>
                </a:solidFill>
                <a:cs typeface="Times New Roman" panose="02020603050405020304" pitchFamily="18" charset="0"/>
              </a:rPr>
              <a:t>Более </a:t>
            </a:r>
            <a:r>
              <a:rPr lang="ru-RU" sz="1200" b="1" dirty="0">
                <a:solidFill>
                  <a:srgbClr val="000000"/>
                </a:solidFill>
                <a:cs typeface="Times New Roman" panose="02020603050405020304" pitchFamily="18" charset="0"/>
              </a:rPr>
              <a:t>6000</a:t>
            </a:r>
            <a:r>
              <a:rPr lang="ru-RU" sz="1200" dirty="0">
                <a:solidFill>
                  <a:srgbClr val="000000"/>
                </a:solidFill>
                <a:cs typeface="Times New Roman" panose="02020603050405020304" pitchFamily="18" charset="0"/>
              </a:rPr>
              <a:t> чеков в месяц в среднем значении</a:t>
            </a:r>
          </a:p>
          <a:p>
            <a:pPr marL="367139" indent="-17145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540385" algn="l"/>
              </a:tabLst>
            </a:pPr>
            <a:r>
              <a:rPr lang="ru-RU" sz="1200" dirty="0">
                <a:solidFill>
                  <a:srgbClr val="000000"/>
                </a:solidFill>
                <a:cs typeface="Times New Roman" panose="02020603050405020304" pitchFamily="18" charset="0"/>
              </a:rPr>
              <a:t>Более </a:t>
            </a:r>
            <a:r>
              <a:rPr lang="ru-RU" sz="1200" b="1" dirty="0">
                <a:solidFill>
                  <a:srgbClr val="000000"/>
                </a:solidFill>
                <a:cs typeface="Times New Roman" panose="02020603050405020304" pitchFamily="18" charset="0"/>
              </a:rPr>
              <a:t>1870</a:t>
            </a:r>
            <a:r>
              <a:rPr lang="ru-RU" sz="1200" dirty="0">
                <a:solidFill>
                  <a:srgbClr val="000000"/>
                </a:solidFill>
                <a:cs typeface="Times New Roman" panose="02020603050405020304" pitchFamily="18" charset="0"/>
              </a:rPr>
              <a:t>тыс.руб. – средняя выручка сети в месяц (за 10 месяцев)</a:t>
            </a:r>
          </a:p>
          <a:p>
            <a:pPr marL="195689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540385" algn="l"/>
              </a:tabLst>
            </a:pPr>
            <a:endParaRPr lang="ru-RU" sz="1200" dirty="0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7307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ardrop 46">
            <a:extLst>
              <a:ext uri="{FF2B5EF4-FFF2-40B4-BE49-F238E27FC236}">
                <a16:creationId xmlns:a16="http://schemas.microsoft.com/office/drawing/2014/main" id="{323E9460-7C3B-B10A-3511-B177598391FB}"/>
              </a:ext>
            </a:extLst>
          </p:cNvPr>
          <p:cNvSpPr/>
          <p:nvPr/>
        </p:nvSpPr>
        <p:spPr>
          <a:xfrm>
            <a:off x="292609" y="1121840"/>
            <a:ext cx="512149" cy="504192"/>
          </a:xfrm>
          <a:prstGeom prst="teardrop">
            <a:avLst/>
          </a:prstGeom>
          <a:solidFill>
            <a:srgbClr val="E4432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1400" b="1" dirty="0">
                <a:solidFill>
                  <a:prstClr val="white"/>
                </a:solidFill>
              </a:rPr>
              <a:t>4</a:t>
            </a:r>
            <a:endParaRPr lang="en-US" sz="1400" b="1" dirty="0">
              <a:solidFill>
                <a:prstClr val="white"/>
              </a:solidFill>
            </a:endParaRPr>
          </a:p>
        </p:txBody>
      </p:sp>
      <p:sp>
        <p:nvSpPr>
          <p:cNvPr id="6" name="Скругленный прямоугольник 37">
            <a:extLst>
              <a:ext uri="{FF2B5EF4-FFF2-40B4-BE49-F238E27FC236}">
                <a16:creationId xmlns:a16="http://schemas.microsoft.com/office/drawing/2014/main" id="{3BCEF798-C953-E0F9-9BFA-117A6616BA63}"/>
              </a:ext>
            </a:extLst>
          </p:cNvPr>
          <p:cNvSpPr/>
          <p:nvPr/>
        </p:nvSpPr>
        <p:spPr>
          <a:xfrm>
            <a:off x="989641" y="1121840"/>
            <a:ext cx="9409562" cy="4338493"/>
          </a:xfrm>
          <a:prstGeom prst="roundRect">
            <a:avLst>
              <a:gd name="adj" fmla="val 23289"/>
            </a:avLst>
          </a:prstGeom>
          <a:solidFill>
            <a:srgbClr val="F490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7675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540385" algn="l"/>
              </a:tabLst>
            </a:pPr>
            <a:r>
              <a:rPr lang="ru-RU" sz="1400" b="1" dirty="0">
                <a:solidFill>
                  <a:srgbClr val="000000"/>
                </a:solidFill>
                <a:cs typeface="Times New Roman" panose="02020603050405020304" pitchFamily="18" charset="0"/>
              </a:rPr>
              <a:t>Мероприятия Центра компетенций</a:t>
            </a:r>
          </a:p>
          <a:p>
            <a:pPr marL="449263" indent="-1588" algn="just">
              <a:lnSpc>
                <a:spcPct val="100000"/>
              </a:lnSpc>
              <a:spcBef>
                <a:spcPts val="0"/>
              </a:spcBef>
              <a:tabLst>
                <a:tab pos="540385" algn="l"/>
              </a:tabLst>
            </a:pPr>
            <a:r>
              <a:rPr lang="ru-RU" sz="1400" dirty="0">
                <a:solidFill>
                  <a:srgbClr val="000000"/>
                </a:solidFill>
                <a:cs typeface="Times New Roman" panose="02020603050405020304" pitchFamily="18" charset="0"/>
              </a:rPr>
              <a:t>В октябре текущего года проведено уникальное социологическое исследование потребительских предпочтений при покупке фермерской продукции</a:t>
            </a:r>
          </a:p>
          <a:p>
            <a:pPr marL="449263" indent="-1588" algn="just">
              <a:lnSpc>
                <a:spcPct val="100000"/>
              </a:lnSpc>
              <a:spcBef>
                <a:spcPts val="0"/>
              </a:spcBef>
              <a:tabLst>
                <a:tab pos="540385" algn="l"/>
              </a:tabLst>
            </a:pPr>
            <a:r>
              <a:rPr lang="ru-RU" sz="1400" dirty="0">
                <a:solidFill>
                  <a:srgbClr val="000000"/>
                </a:solidFill>
                <a:cs typeface="Times New Roman" panose="02020603050405020304" pitchFamily="18" charset="0"/>
              </a:rPr>
              <a:t>Его результаты легли в основу Практической конференции «Маркетинг фермерского продукта. Аналитика. Рекомендации. Прогнозы 2026»</a:t>
            </a:r>
          </a:p>
          <a:p>
            <a:pPr marL="449263" indent="-1588" algn="just">
              <a:lnSpc>
                <a:spcPct val="100000"/>
              </a:lnSpc>
              <a:spcBef>
                <a:spcPts val="0"/>
              </a:spcBef>
              <a:tabLst>
                <a:tab pos="540385" algn="l"/>
              </a:tabLst>
            </a:pPr>
            <a:endParaRPr lang="ru-RU" sz="14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1588" algn="just">
              <a:lnSpc>
                <a:spcPct val="100000"/>
              </a:lnSpc>
              <a:spcBef>
                <a:spcPts val="0"/>
              </a:spcBef>
              <a:tabLst>
                <a:tab pos="540385" algn="l"/>
              </a:tabLst>
            </a:pPr>
            <a:r>
              <a:rPr lang="ru-RU" sz="1400" dirty="0">
                <a:solidFill>
                  <a:srgbClr val="000000"/>
                </a:solidFill>
                <a:cs typeface="Times New Roman" panose="02020603050405020304" pitchFamily="18" charset="0"/>
              </a:rPr>
              <a:t>Также проведены 6 семинаров-консультаций: </a:t>
            </a:r>
          </a:p>
          <a:p>
            <a:pPr marL="790575" indent="-342900" algn="just">
              <a:lnSpc>
                <a:spcPct val="100000"/>
              </a:lnSpc>
              <a:spcBef>
                <a:spcPts val="0"/>
              </a:spcBef>
              <a:buAutoNum type="arabicPeriod"/>
              <a:tabLst>
                <a:tab pos="540385" algn="l"/>
              </a:tabLst>
            </a:pPr>
            <a:r>
              <a:rPr lang="ru-RU" sz="1400" dirty="0">
                <a:solidFill>
                  <a:srgbClr val="000000"/>
                </a:solidFill>
                <a:cs typeface="Times New Roman" panose="02020603050405020304" pitchFamily="18" charset="0"/>
              </a:rPr>
              <a:t>Выездной семинар Елены </a:t>
            </a:r>
            <a:r>
              <a:rPr lang="ru-RU" sz="1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Маньенан</a:t>
            </a:r>
            <a:r>
              <a:rPr lang="ru-RU" sz="1400" dirty="0">
                <a:solidFill>
                  <a:srgbClr val="000000"/>
                </a:solidFill>
                <a:cs typeface="Times New Roman" panose="02020603050405020304" pitchFamily="18" charset="0"/>
              </a:rPr>
              <a:t> "Успешный туристический продукт на основе самобытного гостеприимства фермерского хозяйства»;</a:t>
            </a:r>
          </a:p>
          <a:p>
            <a:pPr marL="790575" indent="-342900" algn="just">
              <a:lnSpc>
                <a:spcPct val="100000"/>
              </a:lnSpc>
              <a:spcBef>
                <a:spcPts val="0"/>
              </a:spcBef>
              <a:buAutoNum type="arabicPeriod"/>
              <a:tabLst>
                <a:tab pos="540385" algn="l"/>
              </a:tabLst>
            </a:pPr>
            <a:r>
              <a:rPr lang="ru-RU" sz="1400" dirty="0">
                <a:solidFill>
                  <a:srgbClr val="000000"/>
                </a:solidFill>
                <a:cs typeface="Times New Roman" panose="02020603050405020304" pitchFamily="18" charset="0"/>
              </a:rPr>
              <a:t>Семинар-консультация "Организация работы фермерского хозяйства в основных государственных информационных системах»;</a:t>
            </a:r>
          </a:p>
          <a:p>
            <a:pPr marL="790575" indent="-342900" algn="just">
              <a:lnSpc>
                <a:spcPct val="100000"/>
              </a:lnSpc>
              <a:spcBef>
                <a:spcPts val="0"/>
              </a:spcBef>
              <a:buAutoNum type="arabicPeriod"/>
              <a:tabLst>
                <a:tab pos="540385" algn="l"/>
              </a:tabLst>
            </a:pPr>
            <a:r>
              <a:rPr lang="ru-RU" sz="1400" dirty="0">
                <a:solidFill>
                  <a:srgbClr val="000000"/>
                </a:solidFill>
                <a:cs typeface="Times New Roman" panose="02020603050405020304" pitchFamily="18" charset="0"/>
              </a:rPr>
              <a:t>Семинар-консультация «Алгоритм создания рабочих мест для сельхозтоваропроизводителей, получивших государственную поддержку»;</a:t>
            </a:r>
          </a:p>
          <a:p>
            <a:pPr marL="790575" indent="-342900" algn="just">
              <a:lnSpc>
                <a:spcPct val="100000"/>
              </a:lnSpc>
              <a:spcBef>
                <a:spcPts val="0"/>
              </a:spcBef>
              <a:buAutoNum type="arabicPeriod"/>
              <a:tabLst>
                <a:tab pos="540385" algn="l"/>
              </a:tabLst>
            </a:pPr>
            <a:r>
              <a:rPr lang="ru-RU" sz="1400" dirty="0">
                <a:solidFill>
                  <a:srgbClr val="000000"/>
                </a:solidFill>
                <a:cs typeface="Times New Roman" panose="02020603050405020304" pitchFamily="18" charset="0"/>
              </a:rPr>
              <a:t>Семинар-консультация на тему «Налогообложение КФХ в условиях налоговой реформы»;</a:t>
            </a:r>
          </a:p>
          <a:p>
            <a:pPr marL="790575" indent="-342900" algn="just">
              <a:lnSpc>
                <a:spcPct val="100000"/>
              </a:lnSpc>
              <a:spcBef>
                <a:spcPts val="0"/>
              </a:spcBef>
              <a:buAutoNum type="arabicPeriod"/>
              <a:tabLst>
                <a:tab pos="540385" algn="l"/>
              </a:tabLst>
            </a:pPr>
            <a:r>
              <a:rPr lang="ru-RU" sz="1400" dirty="0">
                <a:solidFill>
                  <a:srgbClr val="000000"/>
                </a:solidFill>
                <a:cs typeface="Times New Roman" panose="02020603050405020304" pitchFamily="18" charset="0"/>
              </a:rPr>
              <a:t>Семинар-консультация на тему «Маркировка товара «Честный знак»;</a:t>
            </a:r>
          </a:p>
          <a:p>
            <a:pPr marL="790575" indent="-342900" algn="just">
              <a:buFontTx/>
              <a:buAutoNum type="arabicPeriod"/>
              <a:tabLst>
                <a:tab pos="540385" algn="l"/>
              </a:tabLst>
            </a:pPr>
            <a:r>
              <a:rPr lang="ru-RU" sz="1400" dirty="0">
                <a:solidFill>
                  <a:srgbClr val="000000"/>
                </a:solidFill>
                <a:cs typeface="Times New Roman" panose="02020603050405020304" pitchFamily="18" charset="0"/>
              </a:rPr>
              <a:t>Семинар «Изменения в системе грантовой поддержки малых форм хозяйствования в 2026 году»;  </a:t>
            </a:r>
          </a:p>
          <a:p>
            <a:pPr marL="733425" indent="-285750" algn="just">
              <a:lnSpc>
                <a:spcPct val="100000"/>
              </a:lnSpc>
              <a:spcBef>
                <a:spcPts val="0"/>
              </a:spcBef>
              <a:tabLst>
                <a:tab pos="540385" algn="l"/>
              </a:tabLst>
            </a:pPr>
            <a:endParaRPr lang="ru-RU" sz="140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marL="733425" indent="-285750" algn="just">
              <a:lnSpc>
                <a:spcPct val="100000"/>
              </a:lnSpc>
              <a:spcBef>
                <a:spcPts val="0"/>
              </a:spcBef>
              <a:tabLst>
                <a:tab pos="540385" algn="l"/>
              </a:tabLst>
            </a:pPr>
            <a:r>
              <a:rPr lang="ru-RU" sz="1400" dirty="0">
                <a:solidFill>
                  <a:schemeClr val="tx1"/>
                </a:solidFill>
                <a:cs typeface="Times New Roman" panose="02020603050405020304" pitchFamily="18" charset="0"/>
              </a:rPr>
              <a:t>В 2025 году ЦК традиционно стал соорганизатором и участником областного выставочно-ярмарочного мероприятия в сфере агропромышленного комплекса Ивановской области:</a:t>
            </a:r>
          </a:p>
          <a:p>
            <a:pPr marL="733425" indent="-285750" algn="just">
              <a:lnSpc>
                <a:spcPct val="100000"/>
              </a:lnSpc>
              <a:spcBef>
                <a:spcPts val="0"/>
              </a:spcBef>
              <a:tabLst>
                <a:tab pos="540385" algn="l"/>
              </a:tabLst>
            </a:pPr>
            <a:r>
              <a:rPr lang="ru-RU" sz="1400" dirty="0">
                <a:solidFill>
                  <a:schemeClr val="tx1"/>
                </a:solidFill>
                <a:cs typeface="Times New Roman" panose="02020603050405020304" pitchFamily="18" charset="0"/>
              </a:rPr>
              <a:t>«День Поля 2025»;  «День Урожая 2025»</a:t>
            </a:r>
          </a:p>
        </p:txBody>
      </p:sp>
      <p:sp>
        <p:nvSpPr>
          <p:cNvPr id="7" name="Teardrop 46">
            <a:extLst>
              <a:ext uri="{FF2B5EF4-FFF2-40B4-BE49-F238E27FC236}">
                <a16:creationId xmlns:a16="http://schemas.microsoft.com/office/drawing/2014/main" id="{B2E69EE7-335B-CA3F-0220-8DB1043E7A32}"/>
              </a:ext>
            </a:extLst>
          </p:cNvPr>
          <p:cNvSpPr/>
          <p:nvPr/>
        </p:nvSpPr>
        <p:spPr>
          <a:xfrm>
            <a:off x="292610" y="5933643"/>
            <a:ext cx="512149" cy="504192"/>
          </a:xfrm>
          <a:prstGeom prst="teardrop">
            <a:avLst/>
          </a:prstGeom>
          <a:solidFill>
            <a:srgbClr val="E4432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1400" b="1" dirty="0">
                <a:solidFill>
                  <a:prstClr val="white"/>
                </a:solidFill>
              </a:rPr>
              <a:t>5</a:t>
            </a:r>
            <a:endParaRPr lang="en-US" sz="1400" b="1" dirty="0">
              <a:solidFill>
                <a:prstClr val="white"/>
              </a:solidFill>
            </a:endParaRPr>
          </a:p>
        </p:txBody>
      </p:sp>
      <p:sp>
        <p:nvSpPr>
          <p:cNvPr id="9" name="Скругленный прямоугольник 37">
            <a:extLst>
              <a:ext uri="{FF2B5EF4-FFF2-40B4-BE49-F238E27FC236}">
                <a16:creationId xmlns:a16="http://schemas.microsoft.com/office/drawing/2014/main" id="{18A2A111-8C1C-80A1-F863-0B39D2ACB5A3}"/>
              </a:ext>
            </a:extLst>
          </p:cNvPr>
          <p:cNvSpPr/>
          <p:nvPr/>
        </p:nvSpPr>
        <p:spPr>
          <a:xfrm>
            <a:off x="989641" y="5904509"/>
            <a:ext cx="9409562" cy="736436"/>
          </a:xfrm>
          <a:prstGeom prst="roundRect">
            <a:avLst>
              <a:gd name="adj" fmla="val 23289"/>
            </a:avLst>
          </a:prstGeom>
          <a:solidFill>
            <a:srgbClr val="F490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95689" algn="just">
              <a:tabLst>
                <a:tab pos="540385" algn="l"/>
              </a:tabLst>
            </a:pPr>
            <a:r>
              <a:rPr lang="ru-RU" sz="1400" dirty="0">
                <a:solidFill>
                  <a:srgbClr val="000000"/>
                </a:solidFill>
                <a:cs typeface="Times New Roman" panose="02020603050405020304" pitchFamily="18" charset="0"/>
              </a:rPr>
              <a:t>Сотрудники Центра компетенций прошли обучение «Школы фермеров» в ВГАУ.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437BA7B-B192-D61D-8868-3B689341F24D}"/>
              </a:ext>
            </a:extLst>
          </p:cNvPr>
          <p:cNvSpPr txBox="1"/>
          <p:nvPr/>
        </p:nvSpPr>
        <p:spPr>
          <a:xfrm>
            <a:off x="2861732" y="253421"/>
            <a:ext cx="534785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Arial"/>
                <a:cs typeface="Arial"/>
                <a:sym typeface="Arial"/>
              </a:rPr>
              <a:t>СЕЛЬСКОЕ ХОЗЯЙСТВО</a:t>
            </a:r>
            <a:endParaRPr kumimoji="0" lang="ru-RU" sz="1200" b="1" i="0" u="none" strike="noStrike" kern="1200" cap="none" spc="-1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anose="020B0A04020102020204" pitchFamily="34" charset="0"/>
              <a:ea typeface="Arial"/>
              <a:cs typeface="+mn-cs"/>
            </a:endParaRPr>
          </a:p>
          <a:p>
            <a:pPr marL="0" marR="0" lvl="0" indent="0" algn="ctr" defTabSz="36375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-4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/>
                <a:ea typeface="+mn-ea"/>
                <a:cs typeface="+mn-cs"/>
                <a:sym typeface="Arial"/>
              </a:rPr>
              <a:t>Итоги 2025</a:t>
            </a:r>
            <a:r>
              <a:rPr kumimoji="0" lang="en-US" sz="1200" b="0" i="0" u="none" strike="noStrike" kern="1200" cap="none" spc="-4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/>
                <a:ea typeface="+mn-ea"/>
                <a:cs typeface="+mn-cs"/>
                <a:sym typeface="Arial"/>
              </a:rPr>
              <a:t> </a:t>
            </a:r>
            <a:r>
              <a:rPr kumimoji="0" lang="ru-RU" sz="1200" b="0" i="0" u="none" strike="noStrike" kern="1200" cap="none" spc="-4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/>
                <a:ea typeface="+mn-ea"/>
                <a:cs typeface="+mn-cs"/>
                <a:sym typeface="Arial"/>
              </a:rPr>
              <a:t>года </a:t>
            </a:r>
          </a:p>
          <a:p>
            <a:pPr marL="0" marR="0" lvl="0" indent="0" algn="ctr" defTabSz="36375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-4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Arial"/>
                <a:cs typeface="+mn-cs"/>
              </a:rPr>
              <a:t>Руководитель  Зуев Борис Альбертович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E44328"/>
              </a:solidFill>
              <a:effectLst/>
              <a:uLnTx/>
              <a:uFillTx/>
              <a:latin typeface="Arial Black" panose="020B0A04020102020204" pitchFamily="34" charset="0"/>
              <a:ea typeface="Arial"/>
              <a:cs typeface="Arial"/>
              <a:sym typeface="Arial"/>
            </a:endParaRP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21FBAE8A-1BD4-FB37-6E23-668DB17E7807}"/>
              </a:ext>
            </a:extLst>
          </p:cNvPr>
          <p:cNvCxnSpPr>
            <a:cxnSpLocks/>
          </p:cNvCxnSpPr>
          <p:nvPr/>
        </p:nvCxnSpPr>
        <p:spPr>
          <a:xfrm>
            <a:off x="3377711" y="922112"/>
            <a:ext cx="4315897" cy="0"/>
          </a:xfrm>
          <a:prstGeom prst="line">
            <a:avLst/>
          </a:prstGeom>
          <a:ln w="31750">
            <a:solidFill>
              <a:srgbClr val="E443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530180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12997</TotalTime>
  <Words>1759</Words>
  <Application>Microsoft Office PowerPoint</Application>
  <PresentationFormat>Произвольный</PresentationFormat>
  <Paragraphs>304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Arial Black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ЦЕНТР ПОДДЕРЖКИ ЭКСПОРТА Итоги 2025 года  Руководитель Болотова Екатерина Николаевна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Synergy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Горина Екатерина Леонидовна</dc:creator>
  <cp:lastModifiedBy>Дворецкая Наталья Владимировна</cp:lastModifiedBy>
  <cp:revision>1281</cp:revision>
  <cp:lastPrinted>2024-12-28T07:10:27Z</cp:lastPrinted>
  <dcterms:created xsi:type="dcterms:W3CDTF">2019-04-26T08:56:54Z</dcterms:created>
  <dcterms:modified xsi:type="dcterms:W3CDTF">2026-01-19T13:49:11Z</dcterms:modified>
</cp:coreProperties>
</file>